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webextensions/webextension1.xml" ContentType="application/vnd.ms-office.webextension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58" r:id="rId4"/>
    <p:sldId id="276" r:id="rId5"/>
    <p:sldId id="259" r:id="rId6"/>
    <p:sldId id="261" r:id="rId7"/>
    <p:sldId id="262" r:id="rId8"/>
    <p:sldId id="263" r:id="rId9"/>
    <p:sldId id="264" r:id="rId10"/>
    <p:sldId id="265" r:id="rId11"/>
    <p:sldId id="272" r:id="rId12"/>
    <p:sldId id="274" r:id="rId13"/>
  </p:sldIdLst>
  <p:sldSz cx="9144000" cy="5143500" type="screen16x9"/>
  <p:notesSz cx="5143500" cy="9144000"/>
  <p:embeddedFontLst>
    <p:embeddedFont>
      <p:font typeface="Inter" panose="020B0502030000000004" pitchFamily="34" charset="0"/>
      <p:regular r:id="rId15"/>
      <p:bold r:id="rId16"/>
    </p:embeddedFont>
    <p:embeddedFont>
      <p:font typeface="Petrona Bold" panose="020B0604020202020204" charset="0"/>
      <p:regular r:id="rId1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347AA405-6F23-4428-A6E8-8C96E07BA445}">
          <p14:sldIdLst>
            <p14:sldId id="256"/>
            <p14:sldId id="257"/>
            <p14:sldId id="258"/>
          </p14:sldIdLst>
        </p14:section>
        <p14:section name="Untitled Section" id="{5B32C05B-8DCA-43E8-AD33-82E57D89DC09}">
          <p14:sldIdLst>
            <p14:sldId id="276"/>
            <p14:sldId id="259"/>
            <p14:sldId id="261"/>
            <p14:sldId id="262"/>
            <p14:sldId id="263"/>
            <p14:sldId id="264"/>
            <p14:sldId id="265"/>
            <p14:sldId id="272"/>
            <p14:sldId id="274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2F2CA"/>
    <a:srgbClr val="FFF9E7"/>
    <a:srgbClr val="385723"/>
    <a:srgbClr val="AEB49D"/>
    <a:srgbClr val="F2EAE2"/>
    <a:srgbClr val="F9F5F1"/>
    <a:srgbClr val="E7D5C5"/>
    <a:srgbClr val="203214"/>
    <a:srgbClr val="3E0000"/>
    <a:srgbClr val="FDFCF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>
        <p:scale>
          <a:sx n="130" d="100"/>
          <a:sy n="130" d="100"/>
        </p:scale>
        <p:origin x="1074" y="3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955064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1D7575-4DF6-1EEC-10D0-48E758D973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2FBC278-AFB6-830F-7051-F73F2B162BC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B430732-E5DA-3C16-BAAD-B9B8B472DE6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95C6BE9-79E3-E7BB-59A6-8299CFB95A2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265422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  <p:txBody>
          <a:bodyPr/>
          <a:lstStyle/>
          <a:p>
            <a:endParaRPr lang="en-SG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  <p:txBody>
          <a:bodyPr/>
          <a:lstStyle/>
          <a:p>
            <a:endParaRPr lang="en-SG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  <p:txBody>
          <a:bodyPr/>
          <a:lstStyle/>
          <a:p>
            <a:endParaRPr lang="en-SG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  <p:txBody>
          <a:bodyPr/>
          <a:lstStyle/>
          <a:p>
            <a:endParaRPr lang="en-SG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  <p:txBody>
          <a:bodyPr/>
          <a:lstStyle/>
          <a:p>
            <a:endParaRPr lang="en-SG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  <p:txBody>
          <a:bodyPr/>
          <a:lstStyle/>
          <a:p>
            <a:endParaRPr lang="en-SG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  <p:txBody>
          <a:bodyPr/>
          <a:lstStyle/>
          <a:p>
            <a:endParaRPr lang="en-SG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  <p:txBody>
          <a:bodyPr/>
          <a:lstStyle/>
          <a:p>
            <a:endParaRPr lang="en-SG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9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  <p:txBody>
          <a:bodyPr/>
          <a:lstStyle/>
          <a:p>
            <a:endParaRPr lang="en-SG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0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  <p:txBody>
          <a:bodyPr/>
          <a:lstStyle/>
          <a:p>
            <a:endParaRPr lang="en-SG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1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  <p:txBody>
          <a:bodyPr/>
          <a:lstStyle/>
          <a:p>
            <a:endParaRPr lang="en-SG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2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  <p:txBody>
          <a:bodyPr/>
          <a:lstStyle/>
          <a:p>
            <a:endParaRPr lang="en-SG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3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  <p:txBody>
          <a:bodyPr/>
          <a:lstStyle/>
          <a:p>
            <a:endParaRPr lang="en-SG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4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  <p:txBody>
          <a:bodyPr/>
          <a:lstStyle/>
          <a:p>
            <a:endParaRPr lang="en-SG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5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  <p:txBody>
          <a:bodyPr/>
          <a:lstStyle/>
          <a:p>
            <a:endParaRPr lang="en-SG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6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  <p:txBody>
          <a:bodyPr/>
          <a:lstStyle/>
          <a:p>
            <a:endParaRPr lang="en-SG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7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  <p:txBody>
          <a:bodyPr/>
          <a:lstStyle/>
          <a:p>
            <a:endParaRPr lang="en-SG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8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  <p:txBody>
          <a:bodyPr/>
          <a:lstStyle/>
          <a:p>
            <a:endParaRPr lang="en-SG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9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  <p:txBody>
          <a:bodyPr/>
          <a:lstStyle/>
          <a:p>
            <a:endParaRPr lang="en-SG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0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  <p:txBody>
          <a:bodyPr/>
          <a:lstStyle/>
          <a:p>
            <a:endParaRPr lang="en-SG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7.jpg"/><Relationship Id="rId4" Type="http://schemas.openxmlformats.org/officeDocument/2006/relationships/image" Target="../media/image6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8.jp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g"/><Relationship Id="rId3" Type="http://schemas.openxmlformats.org/officeDocument/2006/relationships/image" Target="../media/image5.jpg"/><Relationship Id="rId7" Type="http://schemas.openxmlformats.org/officeDocument/2006/relationships/image" Target="../media/image12.sv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1.svg"/><Relationship Id="rId5" Type="http://schemas.openxmlformats.org/officeDocument/2006/relationships/image" Target="../media/image10.svg"/><Relationship Id="rId4" Type="http://schemas.openxmlformats.org/officeDocument/2006/relationships/image" Target="../media/image9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jp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9.jpg"/><Relationship Id="rId5" Type="http://schemas.openxmlformats.org/officeDocument/2006/relationships/image" Target="../media/image18.jpg"/><Relationship Id="rId4" Type="http://schemas.openxmlformats.org/officeDocument/2006/relationships/image" Target="../media/image17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21.png"/><Relationship Id="rId4" Type="http://schemas.openxmlformats.org/officeDocument/2006/relationships/image" Target="../media/image20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7" Type="http://schemas.openxmlformats.org/officeDocument/2006/relationships/image" Target="../media/image25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24.jpg"/><Relationship Id="rId5" Type="http://schemas.openxmlformats.org/officeDocument/2006/relationships/image" Target="../media/image23.png"/><Relationship Id="rId4" Type="http://schemas.openxmlformats.org/officeDocument/2006/relationships/image" Target="../media/image22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7" Type="http://schemas.openxmlformats.org/officeDocument/2006/relationships/image" Target="../media/image2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0.xml"/><Relationship Id="rId6" Type="http://schemas.microsoft.com/office/2011/relationships/webextension" Target="../webextensions/webextension1.xml"/><Relationship Id="rId5" Type="http://schemas.openxmlformats.org/officeDocument/2006/relationships/image" Target="../media/image27.jpg"/><Relationship Id="rId4" Type="http://schemas.openxmlformats.org/officeDocument/2006/relationships/image" Target="../media/image2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blipFill dpi="0" rotWithShape="1">
          <a:blip r:embed="rId3">
            <a:lum/>
          </a:blip>
          <a:srcRect/>
          <a:stretch>
            <a:fillRect t="-8000" b="-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/>
          <a:effectLst>
            <a:glow>
              <a:schemeClr val="accent1">
                <a:alpha val="60000"/>
              </a:schemeClr>
            </a:glow>
            <a:outerShdw dist="50800" dir="5400000" sx="1000" sy="1000" algn="ctr" rotWithShape="0">
              <a:srgbClr val="000000"/>
            </a:outerShdw>
          </a:effectLst>
        </p:spPr>
        <p:txBody>
          <a:bodyPr/>
          <a:lstStyle/>
          <a:p>
            <a:endParaRPr lang="en-SG"/>
          </a:p>
        </p:txBody>
      </p:sp>
      <p:sp>
        <p:nvSpPr>
          <p:cNvPr id="4" name="Text 1"/>
          <p:cNvSpPr/>
          <p:nvPr/>
        </p:nvSpPr>
        <p:spPr>
          <a:xfrm>
            <a:off x="431128" y="2064328"/>
            <a:ext cx="8608963" cy="5186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550" b="1" dirty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                                 </a:t>
            </a:r>
            <a:r>
              <a:rPr lang="en-US" sz="3600" b="1" dirty="0">
                <a:solidFill>
                  <a:schemeClr val="accent6">
                    <a:lumMod val="50000"/>
                  </a:schemeClr>
                </a:solidFill>
                <a:latin typeface="Inter" panose="020B0502030000000004" pitchFamily="34" charset="0"/>
                <a:ea typeface="Inter" panose="020B0502030000000004" pitchFamily="34" charset="0"/>
                <a:cs typeface="Dubai" panose="020B0503030403030204" pitchFamily="34" charset="-78"/>
              </a:rPr>
              <a:t>Tyrix Packaging Solutions</a:t>
            </a:r>
            <a:endParaRPr lang="en-US" sz="3600" dirty="0">
              <a:solidFill>
                <a:schemeClr val="accent6">
                  <a:lumMod val="50000"/>
                </a:schemeClr>
              </a:solidFill>
              <a:latin typeface="Inter" panose="020B0502030000000004" pitchFamily="34" charset="0"/>
              <a:ea typeface="Inter" panose="020B0502030000000004" pitchFamily="34" charset="0"/>
              <a:cs typeface="Dubai" panose="020B0503030403030204" pitchFamily="34" charset="-78"/>
            </a:endParaRPr>
          </a:p>
        </p:txBody>
      </p:sp>
      <p:sp>
        <p:nvSpPr>
          <p:cNvPr id="5" name="Text 2"/>
          <p:cNvSpPr/>
          <p:nvPr/>
        </p:nvSpPr>
        <p:spPr>
          <a:xfrm>
            <a:off x="496119" y="2673927"/>
            <a:ext cx="8608963" cy="29355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950" i="1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                                                                                                               </a:t>
            </a:r>
            <a:r>
              <a:rPr lang="en-US" sz="1400" dirty="0">
                <a:solidFill>
                  <a:srgbClr val="3E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Design Beyond Expectations</a:t>
            </a:r>
            <a:endParaRPr lang="en-US" sz="1400" dirty="0">
              <a:solidFill>
                <a:srgbClr val="3E0000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 name="Slide 2">
    <p:bg>
      <p:bgPr>
        <a:blipFill dpi="0" rotWithShape="1">
          <a:blip r:embed="rId3">
            <a:lum/>
          </a:blip>
          <a:srcRect/>
          <a:stretch>
            <a:fillRect l="-4000" r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96119" y="277090"/>
            <a:ext cx="5179692" cy="4670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ct val="104000"/>
              </a:lnSpc>
            </a:pPr>
            <a:r>
              <a:rPr lang="en-US" sz="2500" b="1" dirty="0">
                <a:solidFill>
                  <a:srgbClr val="385723"/>
                </a:solidFill>
                <a:latin typeface="Inter" panose="020B0502030000000004" pitchFamily="34" charset="0"/>
                <a:ea typeface="Inter" panose="020B0502030000000004" pitchFamily="34" charset="0"/>
                <a:cs typeface="Petrona Bold" pitchFamily="34" charset="-120"/>
              </a:rPr>
              <a:t>We Think. We Build. We Deliver.</a:t>
            </a:r>
            <a:endParaRPr lang="en-US" sz="2500" dirty="0">
              <a:solidFill>
                <a:srgbClr val="385723"/>
              </a:solidFill>
              <a:latin typeface="Inter" panose="020B0502030000000004" pitchFamily="34" charset="0"/>
              <a:ea typeface="Inter" panose="020B0502030000000004" pitchFamily="34" charset="0"/>
            </a:endParaRPr>
          </a:p>
        </p:txBody>
      </p:sp>
      <p:sp>
        <p:nvSpPr>
          <p:cNvPr id="3" name="Text 1"/>
          <p:cNvSpPr/>
          <p:nvPr/>
        </p:nvSpPr>
        <p:spPr>
          <a:xfrm>
            <a:off x="496119" y="872836"/>
            <a:ext cx="8151763" cy="92251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>
              <a:lnSpc>
                <a:spcPct val="133000"/>
              </a:lnSpc>
            </a:pPr>
            <a:r>
              <a:rPr lang="en-SG" sz="1300" b="1" dirty="0">
                <a:solidFill>
                  <a:srgbClr val="272525"/>
                </a:solidFill>
                <a:latin typeface="Inter" pitchFamily="34" charset="0"/>
                <a:ea typeface="Inter" pitchFamily="34" charset="-122"/>
              </a:rPr>
              <a:t>Tyrix Packaging Solutions delivers innovative, sustainable packaging systems that protect products, improve supply chain efficiency, and support smarter, cost-effective logistics operations</a:t>
            </a:r>
            <a:r>
              <a:rPr lang="en-US" sz="1300" b="1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.</a:t>
            </a:r>
          </a:p>
          <a:p>
            <a:pPr marL="0" indent="0" algn="l">
              <a:lnSpc>
                <a:spcPct val="133000"/>
              </a:lnSpc>
              <a:buNone/>
            </a:pPr>
            <a:endParaRPr lang="en-US" sz="1200" b="1" dirty="0"/>
          </a:p>
        </p:txBody>
      </p:sp>
      <p:sp>
        <p:nvSpPr>
          <p:cNvPr id="4" name="Shape 2"/>
          <p:cNvSpPr/>
          <p:nvPr/>
        </p:nvSpPr>
        <p:spPr>
          <a:xfrm>
            <a:off x="496119" y="2048059"/>
            <a:ext cx="4013895" cy="1280630"/>
          </a:xfrm>
          <a:prstGeom prst="roundRect">
            <a:avLst>
              <a:gd name="adj" fmla="val 4607"/>
            </a:avLst>
          </a:prstGeom>
          <a:solidFill>
            <a:srgbClr val="FFF9E7"/>
          </a:solidFill>
          <a:ln w="4763">
            <a:solidFill>
              <a:srgbClr val="E7D5C5"/>
            </a:solidFill>
            <a:prstDash val="solid"/>
          </a:ln>
        </p:spPr>
        <p:txBody>
          <a:bodyPr/>
          <a:lstStyle/>
          <a:p>
            <a:endParaRPr lang="en-SG"/>
          </a:p>
        </p:txBody>
      </p:sp>
      <p:sp>
        <p:nvSpPr>
          <p:cNvPr id="5" name="Text 3"/>
          <p:cNvSpPr/>
          <p:nvPr/>
        </p:nvSpPr>
        <p:spPr>
          <a:xfrm>
            <a:off x="624854" y="1776228"/>
            <a:ext cx="2392665" cy="2232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285750" indent="-285750" algn="l">
              <a:lnSpc>
                <a:spcPct val="104000"/>
              </a:lnSpc>
              <a:buFont typeface="Wingdings" panose="05000000000000000000" pitchFamily="2" charset="2"/>
              <a:buChar char="v"/>
            </a:pPr>
            <a:r>
              <a:rPr lang="en-US" sz="1300" b="1" dirty="0">
                <a:solidFill>
                  <a:srgbClr val="272525"/>
                </a:solidFill>
                <a:latin typeface="Inter" panose="020B0502030000000004" pitchFamily="34" charset="0"/>
                <a:ea typeface="Inter" panose="020B0502030000000004" pitchFamily="34" charset="0"/>
                <a:cs typeface="Petrona Bold" pitchFamily="34" charset="-120"/>
              </a:rPr>
              <a:t>Supply Chain Efficiency</a:t>
            </a:r>
            <a:endParaRPr lang="en-US" sz="1300" dirty="0">
              <a:latin typeface="Inter" panose="020B0502030000000004" pitchFamily="34" charset="0"/>
              <a:ea typeface="Inter" panose="020B0502030000000004" pitchFamily="34" charset="0"/>
            </a:endParaRPr>
          </a:p>
        </p:txBody>
      </p:sp>
      <p:sp>
        <p:nvSpPr>
          <p:cNvPr id="6" name="Text 4"/>
          <p:cNvSpPr/>
          <p:nvPr/>
        </p:nvSpPr>
        <p:spPr>
          <a:xfrm>
            <a:off x="624855" y="2073920"/>
            <a:ext cx="3756422" cy="10020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>
              <a:lnSpc>
                <a:spcPct val="133000"/>
              </a:lnSpc>
            </a:pPr>
            <a:r>
              <a:rPr lang="en-SG" sz="12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</a:rPr>
              <a:t>By optimizing the complete packaging journey—from raw materials to end delivery—we help organizations minimize waste, reduce environmental impact, and achieve sustainable cost savings.</a:t>
            </a:r>
            <a:endParaRPr lang="en-US" sz="1200" dirty="0">
              <a:solidFill>
                <a:srgbClr val="272525"/>
              </a:solidFill>
              <a:latin typeface="Inter" pitchFamily="34" charset="0"/>
              <a:ea typeface="Inter" pitchFamily="34" charset="-122"/>
            </a:endParaRPr>
          </a:p>
        </p:txBody>
      </p:sp>
      <p:sp>
        <p:nvSpPr>
          <p:cNvPr id="7" name="Shape 5"/>
          <p:cNvSpPr/>
          <p:nvPr/>
        </p:nvSpPr>
        <p:spPr>
          <a:xfrm>
            <a:off x="4633987" y="2073919"/>
            <a:ext cx="4013895" cy="1254769"/>
          </a:xfrm>
          <a:prstGeom prst="roundRect">
            <a:avLst>
              <a:gd name="adj" fmla="val 4607"/>
            </a:avLst>
          </a:prstGeom>
          <a:solidFill>
            <a:srgbClr val="FFF9E7"/>
          </a:solidFill>
          <a:ln w="4763">
            <a:solidFill>
              <a:srgbClr val="E7D5C5"/>
            </a:solidFill>
            <a:prstDash val="solid"/>
          </a:ln>
        </p:spPr>
        <p:txBody>
          <a:bodyPr/>
          <a:lstStyle/>
          <a:p>
            <a:endParaRPr lang="en-SG"/>
          </a:p>
        </p:txBody>
      </p:sp>
      <p:sp>
        <p:nvSpPr>
          <p:cNvPr id="8" name="Text 6"/>
          <p:cNvSpPr/>
          <p:nvPr/>
        </p:nvSpPr>
        <p:spPr>
          <a:xfrm>
            <a:off x="4762723" y="1821210"/>
            <a:ext cx="1834020" cy="2527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285750" indent="-285750" algn="l">
              <a:lnSpc>
                <a:spcPct val="104000"/>
              </a:lnSpc>
              <a:buFont typeface="Wingdings" panose="05000000000000000000" pitchFamily="2" charset="2"/>
              <a:buChar char="v"/>
            </a:pPr>
            <a:r>
              <a:rPr lang="en-US" sz="1300" b="1" dirty="0">
                <a:solidFill>
                  <a:srgbClr val="272525"/>
                </a:solidFill>
                <a:latin typeface="Inter" panose="020B0502030000000004" pitchFamily="34" charset="0"/>
                <a:ea typeface="Inter" panose="020B0502030000000004" pitchFamily="34" charset="0"/>
                <a:cs typeface="Petrona Bold" pitchFamily="34" charset="-120"/>
              </a:rPr>
              <a:t>Save Resources</a:t>
            </a:r>
            <a:endParaRPr lang="en-US" sz="1300" dirty="0">
              <a:latin typeface="Inter" panose="020B0502030000000004" pitchFamily="34" charset="0"/>
              <a:ea typeface="Inter" panose="020B0502030000000004" pitchFamily="34" charset="0"/>
            </a:endParaRPr>
          </a:p>
        </p:txBody>
      </p:sp>
      <p:sp>
        <p:nvSpPr>
          <p:cNvPr id="9" name="Text 7"/>
          <p:cNvSpPr/>
          <p:nvPr/>
        </p:nvSpPr>
        <p:spPr>
          <a:xfrm>
            <a:off x="4762723" y="2099779"/>
            <a:ext cx="3756422" cy="97620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>
              <a:lnSpc>
                <a:spcPct val="133000"/>
              </a:lnSpc>
            </a:pPr>
            <a:r>
              <a:rPr lang="en-SG" sz="12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</a:rPr>
              <a:t>We design innovative packaging solutions that help businesses minimize material consumption, reduce freight expenses, and achieve their sustainability goals</a:t>
            </a:r>
            <a:r>
              <a:rPr lang="en-US" sz="12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.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496119" y="3735363"/>
            <a:ext cx="4013895" cy="1280630"/>
          </a:xfrm>
          <a:prstGeom prst="roundRect">
            <a:avLst>
              <a:gd name="adj" fmla="val 4607"/>
            </a:avLst>
          </a:prstGeom>
          <a:solidFill>
            <a:srgbClr val="FFF9E7"/>
          </a:solidFill>
          <a:ln w="4763">
            <a:solidFill>
              <a:srgbClr val="E7D5C5"/>
            </a:solidFill>
            <a:prstDash val="solid"/>
          </a:ln>
        </p:spPr>
        <p:txBody>
          <a:bodyPr/>
          <a:lstStyle/>
          <a:p>
            <a:endParaRPr lang="en-SG"/>
          </a:p>
        </p:txBody>
      </p:sp>
      <p:sp>
        <p:nvSpPr>
          <p:cNvPr id="11" name="Text 9"/>
          <p:cNvSpPr/>
          <p:nvPr/>
        </p:nvSpPr>
        <p:spPr>
          <a:xfrm>
            <a:off x="624855" y="3457426"/>
            <a:ext cx="1628105" cy="20352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285750" indent="-285750" algn="l">
              <a:lnSpc>
                <a:spcPct val="104000"/>
              </a:lnSpc>
              <a:buFont typeface="Wingdings" panose="05000000000000000000" pitchFamily="2" charset="2"/>
              <a:buChar char="v"/>
            </a:pPr>
            <a:r>
              <a:rPr lang="en-US" sz="1300" b="1" dirty="0">
                <a:solidFill>
                  <a:srgbClr val="272525"/>
                </a:solidFill>
                <a:latin typeface="Inter" panose="020B0502030000000004" pitchFamily="34" charset="0"/>
                <a:ea typeface="Inter" panose="020B0502030000000004" pitchFamily="34" charset="0"/>
                <a:cs typeface="Petrona Bold" pitchFamily="34" charset="-120"/>
              </a:rPr>
              <a:t>Safe Transit</a:t>
            </a:r>
            <a:endParaRPr lang="en-US" sz="1300" dirty="0">
              <a:latin typeface="Inter" panose="020B0502030000000004" pitchFamily="34" charset="0"/>
              <a:ea typeface="Inter" panose="020B0502030000000004" pitchFamily="34" charset="0"/>
            </a:endParaRPr>
          </a:p>
        </p:txBody>
      </p:sp>
      <p:sp>
        <p:nvSpPr>
          <p:cNvPr id="12" name="Text 10"/>
          <p:cNvSpPr/>
          <p:nvPr/>
        </p:nvSpPr>
        <p:spPr>
          <a:xfrm>
            <a:off x="624855" y="3735363"/>
            <a:ext cx="3756422" cy="5953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>
              <a:lnSpc>
                <a:spcPct val="133000"/>
              </a:lnSpc>
            </a:pPr>
            <a:r>
              <a:rPr lang="en-SG" sz="12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</a:rPr>
              <a:t>Designed for maximum protection and reliability, our packaging solutions ensure every product arrives in perfect condition—protecting critical components, precision surfaces, and delicate assemblies every step of the way</a:t>
            </a:r>
            <a:r>
              <a:rPr lang="en-US" sz="12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</a:rPr>
              <a:t>.</a:t>
            </a:r>
          </a:p>
        </p:txBody>
      </p:sp>
      <p:sp>
        <p:nvSpPr>
          <p:cNvPr id="13" name="Shape 11"/>
          <p:cNvSpPr/>
          <p:nvPr/>
        </p:nvSpPr>
        <p:spPr>
          <a:xfrm>
            <a:off x="4633987" y="3735362"/>
            <a:ext cx="4013895" cy="1280630"/>
          </a:xfrm>
          <a:prstGeom prst="roundRect">
            <a:avLst>
              <a:gd name="adj" fmla="val 4607"/>
            </a:avLst>
          </a:prstGeom>
          <a:solidFill>
            <a:srgbClr val="FFF9E7"/>
          </a:solidFill>
          <a:ln w="4763">
            <a:solidFill>
              <a:srgbClr val="E7D5C5"/>
            </a:solidFill>
            <a:prstDash val="solid"/>
          </a:ln>
        </p:spPr>
        <p:txBody>
          <a:bodyPr/>
          <a:lstStyle/>
          <a:p>
            <a:endParaRPr lang="en-SG" dirty="0"/>
          </a:p>
        </p:txBody>
      </p:sp>
      <p:sp>
        <p:nvSpPr>
          <p:cNvPr id="14" name="Text 12"/>
          <p:cNvSpPr/>
          <p:nvPr/>
        </p:nvSpPr>
        <p:spPr>
          <a:xfrm>
            <a:off x="4762722" y="3457426"/>
            <a:ext cx="2245501" cy="20352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285750" indent="-285750" algn="l">
              <a:lnSpc>
                <a:spcPct val="104000"/>
              </a:lnSpc>
              <a:buFont typeface="Wingdings" panose="05000000000000000000" pitchFamily="2" charset="2"/>
              <a:buChar char="v"/>
            </a:pPr>
            <a:r>
              <a:rPr lang="en-US" sz="1300" b="1" dirty="0">
                <a:solidFill>
                  <a:srgbClr val="272525"/>
                </a:solidFill>
                <a:latin typeface="Inter" panose="020B0502030000000004" pitchFamily="34" charset="0"/>
                <a:ea typeface="Inter" panose="020B0502030000000004" pitchFamily="34" charset="0"/>
                <a:cs typeface="Petrona Bold" pitchFamily="34" charset="-120"/>
              </a:rPr>
              <a:t>Returnable Packaging</a:t>
            </a:r>
            <a:endParaRPr lang="en-US" sz="1300" dirty="0">
              <a:latin typeface="Inter" panose="020B0502030000000004" pitchFamily="34" charset="0"/>
              <a:ea typeface="Inter" panose="020B0502030000000004" pitchFamily="34" charset="0"/>
            </a:endParaRPr>
          </a:p>
        </p:txBody>
      </p:sp>
      <p:sp>
        <p:nvSpPr>
          <p:cNvPr id="15" name="Text 13"/>
          <p:cNvSpPr/>
          <p:nvPr/>
        </p:nvSpPr>
        <p:spPr>
          <a:xfrm>
            <a:off x="4762723" y="3735363"/>
            <a:ext cx="3756422" cy="12806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>
              <a:lnSpc>
                <a:spcPct val="133000"/>
              </a:lnSpc>
            </a:pPr>
            <a:r>
              <a:rPr lang="en-US" sz="12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</a:rPr>
              <a:t>We develop sustainable, reusable packaging solutions with optimized reverse logistics processes that minimize waste, extend packaging life cycles, and lower overall operating costs</a:t>
            </a:r>
            <a:r>
              <a:rPr lang="en-US" sz="12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.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 name="Slide 3">
    <p:bg>
      <p:bgPr>
        <a:blipFill dpi="0" rotWithShape="1">
          <a:blip r:embed="rId3">
            <a:lum/>
          </a:blip>
          <a:srcRect/>
          <a:stretch>
            <a:fillRect l="-4000" r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496119" y="259672"/>
            <a:ext cx="6770590" cy="5587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500" b="1" dirty="0">
                <a:solidFill>
                  <a:srgbClr val="385723"/>
                </a:solidFill>
                <a:latin typeface="Inter" panose="020B0502030000000004" pitchFamily="34" charset="0"/>
                <a:ea typeface="Inter" panose="020B0502030000000004" pitchFamily="34" charset="0"/>
                <a:cs typeface="Petrona Bold" pitchFamily="34" charset="-120"/>
              </a:rPr>
              <a:t>Vision &amp; Mission</a:t>
            </a:r>
            <a:endParaRPr lang="en-US" sz="2500" dirty="0">
              <a:solidFill>
                <a:srgbClr val="385723"/>
              </a:solidFill>
              <a:latin typeface="Inter" panose="020B0502030000000004" pitchFamily="34" charset="0"/>
              <a:ea typeface="Inter" panose="020B0502030000000004" pitchFamily="34" charset="0"/>
            </a:endParaRPr>
          </a:p>
        </p:txBody>
      </p:sp>
      <p:sp>
        <p:nvSpPr>
          <p:cNvPr id="5" name="Text 2"/>
          <p:cNvSpPr/>
          <p:nvPr/>
        </p:nvSpPr>
        <p:spPr>
          <a:xfrm>
            <a:off x="411213" y="2991298"/>
            <a:ext cx="2003896" cy="26791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171450" indent="-171450">
              <a:lnSpc>
                <a:spcPct val="130000"/>
              </a:lnSpc>
              <a:buFont typeface="Wingdings" panose="05000000000000000000" pitchFamily="2" charset="2"/>
              <a:buChar char="v"/>
            </a:pPr>
            <a:r>
              <a:rPr lang="en-US" sz="1100" b="1" dirty="0">
                <a:latin typeface="Inter" pitchFamily="34" charset="0"/>
                <a:ea typeface="Inter" pitchFamily="34" charset="-122"/>
                <a:cs typeface="Petrona Bold" pitchFamily="34" charset="-120"/>
              </a:rPr>
              <a:t> </a:t>
            </a:r>
            <a:r>
              <a:rPr lang="en-US" sz="1300" b="1" dirty="0">
                <a:latin typeface="Inter" pitchFamily="34" charset="0"/>
                <a:ea typeface="Inter" pitchFamily="34" charset="-122"/>
                <a:cs typeface="Petrona Bold" pitchFamily="34" charset="-120"/>
              </a:rPr>
              <a:t>Mission</a:t>
            </a:r>
            <a:endParaRPr lang="en-US" sz="1300" dirty="0"/>
          </a:p>
        </p:txBody>
      </p:sp>
      <p:sp>
        <p:nvSpPr>
          <p:cNvPr id="6" name="Text 3"/>
          <p:cNvSpPr/>
          <p:nvPr/>
        </p:nvSpPr>
        <p:spPr>
          <a:xfrm>
            <a:off x="411213" y="1311671"/>
            <a:ext cx="5316850" cy="1531417"/>
          </a:xfrm>
          <a:prstGeom prst="rect">
            <a:avLst/>
          </a:prstGeom>
          <a:solidFill>
            <a:srgbClr val="FFF9E7"/>
          </a:solidFill>
          <a:ln/>
        </p:spPr>
        <p:txBody>
          <a:bodyPr wrap="square" lIns="0" tIns="0" rIns="0" bIns="0" rtlCol="0" anchor="t">
            <a:noAutofit/>
          </a:bodyPr>
          <a:lstStyle/>
          <a:p>
            <a:pPr>
              <a:lnSpc>
                <a:spcPct val="130000"/>
              </a:lnSpc>
            </a:pPr>
            <a:r>
              <a:rPr lang="en-US" sz="1200" dirty="0">
                <a:latin typeface="Inter" pitchFamily="34" charset="0"/>
                <a:ea typeface="Inter" pitchFamily="34" charset="-122"/>
                <a:cs typeface="Inter" pitchFamily="34" charset="-120"/>
              </a:rPr>
              <a:t>    </a:t>
            </a:r>
          </a:p>
          <a:p>
            <a:pPr marL="0" indent="0">
              <a:lnSpc>
                <a:spcPct val="130000"/>
              </a:lnSpc>
              <a:buNone/>
            </a:pPr>
            <a:r>
              <a:rPr lang="en-US" sz="1200" dirty="0">
                <a:latin typeface="Inter" pitchFamily="34" charset="0"/>
                <a:ea typeface="Inter" pitchFamily="34" charset="-122"/>
                <a:cs typeface="Inter" pitchFamily="34" charset="-120"/>
              </a:rPr>
              <a:t>   </a:t>
            </a:r>
            <a:r>
              <a:rPr lang="en-SG" sz="1200" dirty="0">
                <a:latin typeface="Inter" pitchFamily="34" charset="0"/>
                <a:ea typeface="Inter" pitchFamily="34" charset="-122"/>
              </a:rPr>
              <a:t>We develop innovative packaging and logistics solutions that</a:t>
            </a:r>
          </a:p>
          <a:p>
            <a:pPr>
              <a:lnSpc>
                <a:spcPct val="130000"/>
              </a:lnSpc>
            </a:pPr>
            <a:r>
              <a:rPr lang="en-SG" sz="1200" dirty="0">
                <a:latin typeface="Inter" pitchFamily="34" charset="0"/>
                <a:ea typeface="Inter" pitchFamily="34" charset="-122"/>
              </a:rPr>
              <a:t>   empower customers to streamline operations, improve efficiency, </a:t>
            </a:r>
          </a:p>
          <a:p>
            <a:pPr>
              <a:lnSpc>
                <a:spcPct val="130000"/>
              </a:lnSpc>
            </a:pPr>
            <a:r>
              <a:rPr lang="en-SG" sz="1200" dirty="0">
                <a:latin typeface="Inter" pitchFamily="34" charset="0"/>
                <a:ea typeface="Inter" pitchFamily="34" charset="-122"/>
              </a:rPr>
              <a:t>   and maximize resource utilization across their supply chains</a:t>
            </a:r>
            <a:r>
              <a:rPr lang="en-US" sz="1200" dirty="0">
                <a:latin typeface="Inter" pitchFamily="34" charset="0"/>
                <a:ea typeface="Inter" pitchFamily="34" charset="-122"/>
                <a:cs typeface="Inter" pitchFamily="34" charset="-120"/>
              </a:rPr>
              <a:t>.</a:t>
            </a:r>
            <a:endParaRPr lang="en-US" sz="1200" dirty="0"/>
          </a:p>
        </p:txBody>
      </p:sp>
      <p:sp>
        <p:nvSpPr>
          <p:cNvPr id="7" name="Text 4"/>
          <p:cNvSpPr/>
          <p:nvPr/>
        </p:nvSpPr>
        <p:spPr>
          <a:xfrm>
            <a:off x="529010" y="3092195"/>
            <a:ext cx="2003896" cy="16701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endParaRPr lang="en-US" sz="1200" dirty="0"/>
          </a:p>
        </p:txBody>
      </p:sp>
      <p:sp>
        <p:nvSpPr>
          <p:cNvPr id="8" name="Text 5"/>
          <p:cNvSpPr/>
          <p:nvPr/>
        </p:nvSpPr>
        <p:spPr>
          <a:xfrm>
            <a:off x="411214" y="3330474"/>
            <a:ext cx="5316850" cy="1553355"/>
          </a:xfrm>
          <a:prstGeom prst="rect">
            <a:avLst/>
          </a:prstGeom>
          <a:solidFill>
            <a:srgbClr val="FFF9E7"/>
          </a:solidFill>
          <a:ln>
            <a:solidFill>
              <a:srgbClr val="E7D5C5"/>
            </a:solidFill>
          </a:ln>
        </p:spPr>
        <p:txBody>
          <a:bodyPr wrap="square" lIns="0" tIns="0" rIns="0" bIns="0" rtlCol="0" anchor="t">
            <a:noAutofit/>
          </a:bodyPr>
          <a:lstStyle/>
          <a:p>
            <a:pPr>
              <a:lnSpc>
                <a:spcPct val="130000"/>
              </a:lnSpc>
            </a:pPr>
            <a:r>
              <a:rPr lang="en-US" sz="1400" b="1" dirty="0"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   </a:t>
            </a:r>
          </a:p>
          <a:p>
            <a:pPr>
              <a:lnSpc>
                <a:spcPct val="130000"/>
              </a:lnSpc>
            </a:pPr>
            <a:r>
              <a:rPr lang="en-US" sz="1000" dirty="0">
                <a:latin typeface="Inter" pitchFamily="34" charset="0"/>
                <a:ea typeface="Inter" pitchFamily="34" charset="-122"/>
                <a:cs typeface="Inter" pitchFamily="34" charset="-120"/>
              </a:rPr>
              <a:t>   T</a:t>
            </a:r>
            <a:r>
              <a:rPr lang="en-SG" sz="1200" dirty="0">
                <a:latin typeface="Inter" pitchFamily="34" charset="0"/>
                <a:ea typeface="Inter" pitchFamily="34" charset="-122"/>
              </a:rPr>
              <a:t>o drive continuous innovation in packaging and logistics, improve </a:t>
            </a:r>
          </a:p>
          <a:p>
            <a:pPr>
              <a:lnSpc>
                <a:spcPct val="130000"/>
              </a:lnSpc>
            </a:pPr>
            <a:r>
              <a:rPr lang="en-SG" sz="1200" dirty="0">
                <a:latin typeface="Inter" pitchFamily="34" charset="0"/>
                <a:ea typeface="Inter" pitchFamily="34" charset="-122"/>
              </a:rPr>
              <a:t>   process efficiency, and foster a culture of learning that benefits </a:t>
            </a:r>
          </a:p>
          <a:p>
            <a:pPr>
              <a:lnSpc>
                <a:spcPct val="130000"/>
              </a:lnSpc>
            </a:pPr>
            <a:r>
              <a:rPr lang="en-SG" sz="1200" dirty="0">
                <a:latin typeface="Inter" pitchFamily="34" charset="0"/>
                <a:ea typeface="Inter" pitchFamily="34" charset="-122"/>
              </a:rPr>
              <a:t>   both our employees and customers</a:t>
            </a:r>
            <a:r>
              <a:rPr lang="en-US" sz="1200" dirty="0">
                <a:latin typeface="Inter" pitchFamily="34" charset="0"/>
                <a:ea typeface="Inter" pitchFamily="34" charset="-122"/>
                <a:cs typeface="Inter" pitchFamily="34" charset="-120"/>
              </a:rPr>
              <a:t>.</a:t>
            </a:r>
            <a:endParaRPr lang="en-US" sz="1200" dirty="0"/>
          </a:p>
        </p:txBody>
      </p:sp>
      <p:sp>
        <p:nvSpPr>
          <p:cNvPr id="9" name="Text 6"/>
          <p:cNvSpPr/>
          <p:nvPr/>
        </p:nvSpPr>
        <p:spPr>
          <a:xfrm>
            <a:off x="3006030" y="3511760"/>
            <a:ext cx="2003896" cy="2428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endParaRPr lang="en-US" sz="1200" dirty="0"/>
          </a:p>
        </p:txBody>
      </p:sp>
      <p:sp>
        <p:nvSpPr>
          <p:cNvPr id="11" name="Text 7"/>
          <p:cNvSpPr/>
          <p:nvPr/>
        </p:nvSpPr>
        <p:spPr>
          <a:xfrm>
            <a:off x="3006030" y="3844269"/>
            <a:ext cx="1926506" cy="2428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endParaRPr lang="en-US" sz="1200" dirty="0"/>
          </a:p>
        </p:txBody>
      </p:sp>
      <p:sp>
        <p:nvSpPr>
          <p:cNvPr id="12" name="Text 8"/>
          <p:cNvSpPr/>
          <p:nvPr/>
        </p:nvSpPr>
        <p:spPr>
          <a:xfrm>
            <a:off x="3006030" y="4114698"/>
            <a:ext cx="2178844" cy="7967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30000"/>
              </a:lnSpc>
              <a:buNone/>
            </a:pPr>
            <a:endParaRPr lang="en-US" sz="1000" dirty="0"/>
          </a:p>
        </p:txBody>
      </p:sp>
      <p:sp>
        <p:nvSpPr>
          <p:cNvPr id="14" name="Text 9"/>
          <p:cNvSpPr/>
          <p:nvPr/>
        </p:nvSpPr>
        <p:spPr>
          <a:xfrm>
            <a:off x="3006030" y="2714029"/>
            <a:ext cx="2003896" cy="2772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endParaRPr lang="en-US" sz="1200" dirty="0"/>
          </a:p>
        </p:txBody>
      </p:sp>
      <p:sp>
        <p:nvSpPr>
          <p:cNvPr id="15" name="Text 10"/>
          <p:cNvSpPr/>
          <p:nvPr/>
        </p:nvSpPr>
        <p:spPr>
          <a:xfrm>
            <a:off x="3006030" y="2991298"/>
            <a:ext cx="2085529" cy="1123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0000"/>
              </a:lnSpc>
              <a:buNone/>
            </a:pPr>
            <a:endParaRPr lang="en-US" sz="1000" dirty="0"/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CCF74109-BACA-6CAE-B121-79A888FE68D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17403" y="1308749"/>
            <a:ext cx="2409261" cy="1531417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C45CA772-1833-8668-59B3-EEA2F0DA56B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17403" y="3330473"/>
            <a:ext cx="2409259" cy="1531416"/>
          </a:xfrm>
          <a:prstGeom prst="rect">
            <a:avLst/>
          </a:prstGeom>
        </p:spPr>
      </p:pic>
      <p:sp>
        <p:nvSpPr>
          <p:cNvPr id="2" name="Text 2">
            <a:extLst>
              <a:ext uri="{FF2B5EF4-FFF2-40B4-BE49-F238E27FC236}">
                <a16:creationId xmlns:a16="http://schemas.microsoft.com/office/drawing/2014/main" id="{D200C8FA-91FE-2008-0DA7-0EA422B37721}"/>
              </a:ext>
            </a:extLst>
          </p:cNvPr>
          <p:cNvSpPr/>
          <p:nvPr/>
        </p:nvSpPr>
        <p:spPr>
          <a:xfrm>
            <a:off x="411213" y="966651"/>
            <a:ext cx="2274093" cy="3195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171450" indent="-171450">
              <a:lnSpc>
                <a:spcPct val="130000"/>
              </a:lnSpc>
              <a:buFont typeface="Wingdings" panose="05000000000000000000" pitchFamily="2" charset="2"/>
              <a:buChar char="v"/>
            </a:pPr>
            <a:r>
              <a:rPr lang="en-US" sz="1100" b="1" dirty="0">
                <a:latin typeface="Inter" pitchFamily="34" charset="0"/>
                <a:ea typeface="Inter" pitchFamily="34" charset="-122"/>
                <a:cs typeface="Petrona Bold" pitchFamily="34" charset="-120"/>
              </a:rPr>
              <a:t> </a:t>
            </a:r>
            <a:r>
              <a:rPr lang="en-US" sz="1300" b="1" dirty="0">
                <a:latin typeface="Inter" panose="020B0502030000000004" pitchFamily="34" charset="0"/>
                <a:ea typeface="Inter" panose="020B0502030000000004" pitchFamily="34" charset="0"/>
                <a:cs typeface="Petrona Bold" pitchFamily="34" charset="-120"/>
              </a:rPr>
              <a:t>Vision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lum/>
          </a:blip>
          <a:srcRect/>
          <a:stretch>
            <a:fillRect l="-4000" r="-4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3F87C6A-FE30-D1F6-18BA-8DC715D08C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>
            <a:extLst>
              <a:ext uri="{FF2B5EF4-FFF2-40B4-BE49-F238E27FC236}">
                <a16:creationId xmlns:a16="http://schemas.microsoft.com/office/drawing/2014/main" id="{79FBA050-48F1-0EDF-DA16-B6FC3AAAECAB}"/>
              </a:ext>
            </a:extLst>
          </p:cNvPr>
          <p:cNvSpPr/>
          <p:nvPr/>
        </p:nvSpPr>
        <p:spPr>
          <a:xfrm>
            <a:off x="496119" y="259672"/>
            <a:ext cx="6770590" cy="53623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500" b="1" dirty="0">
                <a:solidFill>
                  <a:srgbClr val="385723"/>
                </a:solidFill>
                <a:latin typeface="Inter" panose="020B0502030000000004" pitchFamily="34" charset="0"/>
                <a:ea typeface="Inter" panose="020B0502030000000004" pitchFamily="34" charset="0"/>
                <a:cs typeface="Petrona Bold" pitchFamily="34" charset="-120"/>
              </a:rPr>
              <a:t>Quality Policy</a:t>
            </a:r>
            <a:endParaRPr lang="en-US" sz="2500" dirty="0">
              <a:solidFill>
                <a:srgbClr val="385723"/>
              </a:solidFill>
              <a:latin typeface="Inter" panose="020B0502030000000004" pitchFamily="34" charset="0"/>
              <a:ea typeface="Inter" panose="020B0502030000000004" pitchFamily="34" charset="0"/>
            </a:endParaRPr>
          </a:p>
        </p:txBody>
      </p:sp>
      <p:sp>
        <p:nvSpPr>
          <p:cNvPr id="5" name="Text 2">
            <a:extLst>
              <a:ext uri="{FF2B5EF4-FFF2-40B4-BE49-F238E27FC236}">
                <a16:creationId xmlns:a16="http://schemas.microsoft.com/office/drawing/2014/main" id="{15B5317D-6DB0-522F-0731-EF13590E892E}"/>
              </a:ext>
            </a:extLst>
          </p:cNvPr>
          <p:cNvSpPr/>
          <p:nvPr/>
        </p:nvSpPr>
        <p:spPr>
          <a:xfrm>
            <a:off x="529010" y="1056409"/>
            <a:ext cx="2003896" cy="2182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endParaRPr lang="en-US" sz="1200" dirty="0"/>
          </a:p>
        </p:txBody>
      </p:sp>
      <p:sp>
        <p:nvSpPr>
          <p:cNvPr id="6" name="Text 3">
            <a:extLst>
              <a:ext uri="{FF2B5EF4-FFF2-40B4-BE49-F238E27FC236}">
                <a16:creationId xmlns:a16="http://schemas.microsoft.com/office/drawing/2014/main" id="{B7F628EF-25C3-F677-F9ED-2B5A80E7649D}"/>
              </a:ext>
            </a:extLst>
          </p:cNvPr>
          <p:cNvSpPr/>
          <p:nvPr/>
        </p:nvSpPr>
        <p:spPr>
          <a:xfrm>
            <a:off x="463466" y="1274617"/>
            <a:ext cx="5382163" cy="893320"/>
          </a:xfrm>
          <a:prstGeom prst="rect">
            <a:avLst/>
          </a:prstGeom>
          <a:solidFill>
            <a:srgbClr val="FFF9E7"/>
          </a:solidFill>
          <a:ln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30000"/>
              </a:lnSpc>
              <a:buNone/>
            </a:pPr>
            <a:endParaRPr lang="en-US" sz="1200" dirty="0">
              <a:latin typeface="Inter" pitchFamily="34" charset="0"/>
              <a:ea typeface="Inter" pitchFamily="34" charset="-122"/>
              <a:cs typeface="Inter" pitchFamily="34" charset="-120"/>
            </a:endParaRPr>
          </a:p>
          <a:p>
            <a:pPr>
              <a:lnSpc>
                <a:spcPct val="130000"/>
              </a:lnSpc>
            </a:pPr>
            <a:r>
              <a:rPr lang="en-US" sz="1200" dirty="0">
                <a:latin typeface="Inter" pitchFamily="34" charset="0"/>
                <a:ea typeface="Inter" pitchFamily="34" charset="-122"/>
                <a:cs typeface="Inter" pitchFamily="34" charset="-120"/>
              </a:rPr>
              <a:t>   </a:t>
            </a:r>
            <a:r>
              <a:rPr lang="en-US" sz="12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Delivery of the right quality and quantity — </a:t>
            </a:r>
            <a:r>
              <a:rPr lang="en-US" sz="1100" b="1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on time, every time</a:t>
            </a:r>
            <a:r>
              <a:rPr lang="en-US" sz="11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12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— is the</a:t>
            </a:r>
          </a:p>
          <a:p>
            <a:pPr>
              <a:lnSpc>
                <a:spcPct val="130000"/>
              </a:lnSpc>
            </a:pPr>
            <a:r>
              <a:rPr lang="en-US" sz="12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  foundation of our customer commitment. </a:t>
            </a:r>
          </a:p>
          <a:p>
            <a:pPr>
              <a:lnSpc>
                <a:spcPct val="130000"/>
              </a:lnSpc>
            </a:pPr>
            <a:endParaRPr lang="en-US" sz="1200" dirty="0">
              <a:solidFill>
                <a:srgbClr val="272525"/>
              </a:solidFill>
              <a:latin typeface="Inter" pitchFamily="34" charset="0"/>
              <a:ea typeface="Inter" pitchFamily="34" charset="-122"/>
              <a:cs typeface="Inter" pitchFamily="34" charset="-120"/>
            </a:endParaRPr>
          </a:p>
          <a:p>
            <a:pPr>
              <a:lnSpc>
                <a:spcPct val="130000"/>
              </a:lnSpc>
            </a:pPr>
            <a:endParaRPr lang="en-US" sz="1200" dirty="0">
              <a:solidFill>
                <a:srgbClr val="272525"/>
              </a:solidFill>
              <a:latin typeface="Inter" pitchFamily="34" charset="0"/>
              <a:ea typeface="Inter" pitchFamily="34" charset="-122"/>
              <a:cs typeface="Inter" pitchFamily="34" charset="-120"/>
            </a:endParaRPr>
          </a:p>
          <a:p>
            <a:pPr>
              <a:lnSpc>
                <a:spcPct val="130000"/>
              </a:lnSpc>
            </a:pPr>
            <a:endParaRPr lang="en-US" sz="1200" dirty="0"/>
          </a:p>
        </p:txBody>
      </p:sp>
      <p:sp>
        <p:nvSpPr>
          <p:cNvPr id="7" name="Text 4">
            <a:extLst>
              <a:ext uri="{FF2B5EF4-FFF2-40B4-BE49-F238E27FC236}">
                <a16:creationId xmlns:a16="http://schemas.microsoft.com/office/drawing/2014/main" id="{CDB6E183-9FE1-B3CF-87CF-1F64F670A5ED}"/>
              </a:ext>
            </a:extLst>
          </p:cNvPr>
          <p:cNvSpPr/>
          <p:nvPr/>
        </p:nvSpPr>
        <p:spPr>
          <a:xfrm>
            <a:off x="529010" y="3092195"/>
            <a:ext cx="2003896" cy="16701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endParaRPr lang="en-US" sz="1200" dirty="0"/>
          </a:p>
        </p:txBody>
      </p:sp>
      <p:sp>
        <p:nvSpPr>
          <p:cNvPr id="9" name="Text 6">
            <a:extLst>
              <a:ext uri="{FF2B5EF4-FFF2-40B4-BE49-F238E27FC236}">
                <a16:creationId xmlns:a16="http://schemas.microsoft.com/office/drawing/2014/main" id="{5F40DF5D-DA0B-D18A-310D-5B44589DC817}"/>
              </a:ext>
            </a:extLst>
          </p:cNvPr>
          <p:cNvSpPr/>
          <p:nvPr/>
        </p:nvSpPr>
        <p:spPr>
          <a:xfrm>
            <a:off x="3006030" y="3511760"/>
            <a:ext cx="2003896" cy="2428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endParaRPr lang="en-US" sz="1200" dirty="0"/>
          </a:p>
        </p:txBody>
      </p:sp>
      <p:sp>
        <p:nvSpPr>
          <p:cNvPr id="11" name="Text 7">
            <a:extLst>
              <a:ext uri="{FF2B5EF4-FFF2-40B4-BE49-F238E27FC236}">
                <a16:creationId xmlns:a16="http://schemas.microsoft.com/office/drawing/2014/main" id="{7F2950FA-51B2-7169-EF0C-DCF70B664E01}"/>
              </a:ext>
            </a:extLst>
          </p:cNvPr>
          <p:cNvSpPr/>
          <p:nvPr/>
        </p:nvSpPr>
        <p:spPr>
          <a:xfrm>
            <a:off x="3006030" y="3844269"/>
            <a:ext cx="1926506" cy="2428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endParaRPr lang="en-US" sz="1200" dirty="0"/>
          </a:p>
        </p:txBody>
      </p:sp>
      <p:sp>
        <p:nvSpPr>
          <p:cNvPr id="12" name="Text 8">
            <a:extLst>
              <a:ext uri="{FF2B5EF4-FFF2-40B4-BE49-F238E27FC236}">
                <a16:creationId xmlns:a16="http://schemas.microsoft.com/office/drawing/2014/main" id="{ACC0CE01-A1F3-6BC2-0D8D-601869347ED1}"/>
              </a:ext>
            </a:extLst>
          </p:cNvPr>
          <p:cNvSpPr/>
          <p:nvPr/>
        </p:nvSpPr>
        <p:spPr>
          <a:xfrm>
            <a:off x="3006030" y="4114698"/>
            <a:ext cx="2178844" cy="7967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30000"/>
              </a:lnSpc>
              <a:buNone/>
            </a:pPr>
            <a:endParaRPr lang="en-US" sz="1000" dirty="0"/>
          </a:p>
        </p:txBody>
      </p:sp>
      <p:sp>
        <p:nvSpPr>
          <p:cNvPr id="14" name="Text 9">
            <a:extLst>
              <a:ext uri="{FF2B5EF4-FFF2-40B4-BE49-F238E27FC236}">
                <a16:creationId xmlns:a16="http://schemas.microsoft.com/office/drawing/2014/main" id="{FE0BA1F5-3572-76CB-3A0A-D734593B8AAF}"/>
              </a:ext>
            </a:extLst>
          </p:cNvPr>
          <p:cNvSpPr/>
          <p:nvPr/>
        </p:nvSpPr>
        <p:spPr>
          <a:xfrm>
            <a:off x="3006030" y="2714029"/>
            <a:ext cx="2003896" cy="2772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endParaRPr lang="en-US" sz="1200" dirty="0"/>
          </a:p>
        </p:txBody>
      </p:sp>
      <p:sp>
        <p:nvSpPr>
          <p:cNvPr id="15" name="Text 10">
            <a:extLst>
              <a:ext uri="{FF2B5EF4-FFF2-40B4-BE49-F238E27FC236}">
                <a16:creationId xmlns:a16="http://schemas.microsoft.com/office/drawing/2014/main" id="{47178471-0358-3C6D-8AC2-34EFE523E8D7}"/>
              </a:ext>
            </a:extLst>
          </p:cNvPr>
          <p:cNvSpPr/>
          <p:nvPr/>
        </p:nvSpPr>
        <p:spPr>
          <a:xfrm>
            <a:off x="3006030" y="2991298"/>
            <a:ext cx="2085529" cy="1123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0000"/>
              </a:lnSpc>
              <a:buNone/>
            </a:pPr>
            <a:endParaRPr lang="en-US" sz="1000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0F676ED3-BFDD-5830-8501-A9FC9200D83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69537" y="1223337"/>
            <a:ext cx="2853910" cy="2578923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F01DEFD5-0E14-01B8-A8FD-95982BFD839D}"/>
              </a:ext>
            </a:extLst>
          </p:cNvPr>
          <p:cNvSpPr/>
          <p:nvPr/>
        </p:nvSpPr>
        <p:spPr>
          <a:xfrm>
            <a:off x="411214" y="2714029"/>
            <a:ext cx="5434415" cy="1091276"/>
          </a:xfrm>
          <a:prstGeom prst="rect">
            <a:avLst/>
          </a:prstGeom>
          <a:solidFill>
            <a:srgbClr val="FFF9E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1300" b="1" dirty="0">
              <a:solidFill>
                <a:srgbClr val="272525"/>
              </a:solidFill>
              <a:latin typeface="Petrona Bold" pitchFamily="34" charset="0"/>
              <a:ea typeface="Inter" panose="020B0502030000000004" pitchFamily="34" charset="0"/>
              <a:cs typeface="Inter" pitchFamily="34" charset="-120"/>
            </a:endParaRPr>
          </a:p>
          <a:p>
            <a:r>
              <a:rPr lang="en-US" sz="12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</a:rPr>
              <a:t>Continual improvement in all aspects of our operations, from product design to production process and customer service.</a:t>
            </a:r>
          </a:p>
          <a:p>
            <a:pPr algn="ctr"/>
            <a:endParaRPr lang="en-SG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5404250-CF27-929C-FA4C-245BB2433F78}"/>
              </a:ext>
            </a:extLst>
          </p:cNvPr>
          <p:cNvSpPr txBox="1"/>
          <p:nvPr/>
        </p:nvSpPr>
        <p:spPr>
          <a:xfrm>
            <a:off x="411214" y="933994"/>
            <a:ext cx="2429692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sz="1300" b="1" dirty="0">
                <a:solidFill>
                  <a:srgbClr val="272525"/>
                </a:solidFill>
                <a:latin typeface="Inter" panose="020B0502030000000004" pitchFamily="34" charset="0"/>
                <a:ea typeface="Inter" panose="020B0502030000000004" pitchFamily="34" charset="0"/>
                <a:cs typeface="Petrona Bold" pitchFamily="34" charset="-120"/>
              </a:rPr>
              <a:t>Right Quality &amp; Quantity</a:t>
            </a:r>
            <a:endParaRPr lang="en-SG" sz="1300" dirty="0">
              <a:latin typeface="Inter" panose="020B0502030000000004" pitchFamily="34" charset="0"/>
              <a:ea typeface="Inter" panose="020B0502030000000004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9E815A09-4619-9C5D-8F6D-CFBF115FEFC6}"/>
              </a:ext>
            </a:extLst>
          </p:cNvPr>
          <p:cNvSpPr txBox="1"/>
          <p:nvPr/>
        </p:nvSpPr>
        <p:spPr>
          <a:xfrm>
            <a:off x="359228" y="2385908"/>
            <a:ext cx="2429691" cy="569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sz="1300" b="1" dirty="0">
                <a:solidFill>
                  <a:srgbClr val="272525"/>
                </a:solidFill>
                <a:latin typeface="Inter" panose="020B0502030000000004" pitchFamily="34" charset="0"/>
                <a:ea typeface="Inter" panose="020B0502030000000004" pitchFamily="34" charset="0"/>
                <a:cs typeface="Petrona Bold" pitchFamily="34" charset="-120"/>
              </a:rPr>
              <a:t>Continual Improvement</a:t>
            </a:r>
          </a:p>
          <a:p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11493760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 name="Slide 4">
    <p:bg>
      <p:bgPr>
        <a:blipFill dpi="0" rotWithShape="1">
          <a:blip r:embed="rId3">
            <a:lum/>
          </a:blip>
          <a:srcRect/>
          <a:stretch>
            <a:fillRect l="-4000" r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96118" y="228601"/>
            <a:ext cx="5284195" cy="50056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ct val="104000"/>
              </a:lnSpc>
            </a:pPr>
            <a:r>
              <a:rPr lang="en-SG" sz="2500" b="1" dirty="0">
                <a:solidFill>
                  <a:srgbClr val="385723"/>
                </a:solidFill>
                <a:latin typeface="Inter" panose="020B0502030000000004" pitchFamily="34" charset="0"/>
                <a:ea typeface="Inter" panose="020B0502030000000004" pitchFamily="34" charset="0"/>
              </a:rPr>
              <a:t>Results-Driven.</a:t>
            </a:r>
            <a:r>
              <a:rPr lang="en-SG" sz="2500" dirty="0">
                <a:latin typeface="Inter" panose="020B0502030000000004" pitchFamily="34" charset="0"/>
                <a:ea typeface="Inter" panose="020B0502030000000004" pitchFamily="34" charset="0"/>
              </a:rPr>
              <a:t> </a:t>
            </a:r>
            <a:r>
              <a:rPr lang="en-SG" sz="2500" b="1" dirty="0">
                <a:solidFill>
                  <a:srgbClr val="385723"/>
                </a:solidFill>
                <a:latin typeface="Inter" panose="020B0502030000000004" pitchFamily="34" charset="0"/>
                <a:ea typeface="Inter" panose="020B0502030000000004" pitchFamily="34" charset="0"/>
              </a:rPr>
              <a:t>Relationship-Led</a:t>
            </a:r>
            <a:endParaRPr lang="en-US" sz="2500" b="1" dirty="0">
              <a:solidFill>
                <a:srgbClr val="385723"/>
              </a:solidFill>
              <a:latin typeface="Inter" panose="020B0502030000000004" pitchFamily="34" charset="0"/>
              <a:ea typeface="Inter" panose="020B0502030000000004" pitchFamily="34" charset="0"/>
            </a:endParaRPr>
          </a:p>
        </p:txBody>
      </p:sp>
      <p:sp>
        <p:nvSpPr>
          <p:cNvPr id="3" name="Text 1"/>
          <p:cNvSpPr/>
          <p:nvPr/>
        </p:nvSpPr>
        <p:spPr>
          <a:xfrm>
            <a:off x="496119" y="852056"/>
            <a:ext cx="8151763" cy="11785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>
              <a:lnSpc>
                <a:spcPct val="133000"/>
              </a:lnSpc>
            </a:pPr>
            <a:r>
              <a:rPr lang="en-US" sz="1300" b="1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Tyrix</a:t>
            </a:r>
            <a:r>
              <a:rPr lang="en-US" sz="1300" b="1" dirty="0">
                <a:solidFill>
                  <a:srgbClr val="272525"/>
                </a:solidFill>
                <a:latin typeface="Inter" pitchFamily="34" charset="0"/>
                <a:ea typeface="Inter" pitchFamily="34" charset="-122"/>
              </a:rPr>
              <a:t> differentiates itself through a consultative, engineering-first approach. We don't just manufacture packaging — we study your supply chain, understand your product, and engineer the right solution from the ground up.</a:t>
            </a:r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05518" y="1899123"/>
            <a:ext cx="310083" cy="310083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748146" y="1911927"/>
            <a:ext cx="2272146" cy="2972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00" b="1" dirty="0">
                <a:solidFill>
                  <a:srgbClr val="272525"/>
                </a:solidFill>
                <a:latin typeface="Inter" panose="020B0502030000000004" pitchFamily="34" charset="0"/>
                <a:ea typeface="Inter" panose="020B0502030000000004" pitchFamily="34" charset="0"/>
                <a:cs typeface="Petrona Bold" pitchFamily="34" charset="-120"/>
              </a:rPr>
              <a:t>Customer-Driven Design</a:t>
            </a:r>
            <a:endParaRPr lang="en-US" sz="1300" dirty="0">
              <a:latin typeface="Inter" panose="020B0502030000000004" pitchFamily="34" charset="0"/>
              <a:ea typeface="Inter" panose="020B0502030000000004" pitchFamily="34" charset="0"/>
            </a:endParaRPr>
          </a:p>
        </p:txBody>
      </p:sp>
      <p:sp>
        <p:nvSpPr>
          <p:cNvPr id="6" name="Text 3"/>
          <p:cNvSpPr/>
          <p:nvPr/>
        </p:nvSpPr>
        <p:spPr>
          <a:xfrm>
            <a:off x="748145" y="2186210"/>
            <a:ext cx="3765722" cy="1030859"/>
          </a:xfrm>
          <a:prstGeom prst="rect">
            <a:avLst/>
          </a:prstGeom>
          <a:solidFill>
            <a:srgbClr val="FFF9E7"/>
          </a:solidFill>
          <a:ln>
            <a:solidFill>
              <a:srgbClr val="E7D5C5">
                <a:alpha val="98000"/>
              </a:srgbClr>
            </a:solidFill>
          </a:ln>
        </p:spPr>
        <p:txBody>
          <a:bodyPr wrap="square" lIns="0" tIns="0" rIns="0" bIns="0" rtlCol="0" anchor="t">
            <a:noAutofit/>
          </a:bodyPr>
          <a:lstStyle/>
          <a:p>
            <a:pPr>
              <a:lnSpc>
                <a:spcPct val="133000"/>
              </a:lnSpc>
            </a:pPr>
            <a:r>
              <a:rPr lang="en-SG" sz="12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</a:rPr>
              <a:t>  We create packaging solutions from customer </a:t>
            </a:r>
          </a:p>
          <a:p>
            <a:pPr>
              <a:lnSpc>
                <a:spcPct val="133000"/>
              </a:lnSpc>
            </a:pPr>
            <a:r>
              <a:rPr lang="en-SG" sz="12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</a:rPr>
              <a:t>  concepts and Value Engineering proposals, </a:t>
            </a:r>
          </a:p>
          <a:p>
            <a:pPr>
              <a:lnSpc>
                <a:spcPct val="133000"/>
              </a:lnSpc>
            </a:pPr>
            <a:r>
              <a:rPr lang="en-SG" sz="12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</a:rPr>
              <a:t>  helping improve existing methods and support </a:t>
            </a:r>
          </a:p>
          <a:p>
            <a:pPr>
              <a:lnSpc>
                <a:spcPct val="133000"/>
              </a:lnSpc>
            </a:pPr>
            <a:r>
              <a:rPr lang="en-SG" sz="12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</a:rPr>
              <a:t>  new product requirements.</a:t>
            </a:r>
            <a:endParaRPr lang="en-US" sz="1200" dirty="0">
              <a:solidFill>
                <a:srgbClr val="272525"/>
              </a:solidFill>
              <a:latin typeface="Inter" pitchFamily="34" charset="0"/>
              <a:ea typeface="Inter" pitchFamily="34" charset="-122"/>
            </a:endParaRPr>
          </a:p>
        </p:txBody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659169" y="1911928"/>
            <a:ext cx="310083" cy="310083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5114553" y="1911928"/>
            <a:ext cx="1628105" cy="1977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00" b="1" dirty="0">
                <a:solidFill>
                  <a:srgbClr val="272525"/>
                </a:solidFill>
                <a:latin typeface="Inter" panose="020B0502030000000004" pitchFamily="34" charset="0"/>
                <a:ea typeface="Inter" panose="020B0502030000000004" pitchFamily="34" charset="0"/>
                <a:cs typeface="Petrona Bold" pitchFamily="34" charset="-120"/>
              </a:rPr>
              <a:t>Corrosion Protection</a:t>
            </a:r>
            <a:endParaRPr lang="en-US" sz="1300" dirty="0">
              <a:latin typeface="Inter" panose="020B0502030000000004" pitchFamily="34" charset="0"/>
              <a:ea typeface="Inter" panose="020B0502030000000004" pitchFamily="34" charset="0"/>
            </a:endParaRPr>
          </a:p>
        </p:txBody>
      </p:sp>
      <p:sp>
        <p:nvSpPr>
          <p:cNvPr id="9" name="Text 5"/>
          <p:cNvSpPr/>
          <p:nvPr/>
        </p:nvSpPr>
        <p:spPr>
          <a:xfrm>
            <a:off x="5114552" y="2186210"/>
            <a:ext cx="3823930" cy="1030859"/>
          </a:xfrm>
          <a:prstGeom prst="rect">
            <a:avLst/>
          </a:prstGeom>
          <a:solidFill>
            <a:srgbClr val="FFF9E7"/>
          </a:solidFill>
          <a:ln>
            <a:solidFill>
              <a:srgbClr val="E7D5C5">
                <a:alpha val="98000"/>
              </a:srgbClr>
            </a:solidFill>
          </a:ln>
        </p:spPr>
        <p:txBody>
          <a:bodyPr wrap="square" lIns="0" tIns="0" rIns="0" bIns="0" rtlCol="0" anchor="t">
            <a:noAutofit/>
          </a:bodyPr>
          <a:lstStyle/>
          <a:p>
            <a:pPr>
              <a:lnSpc>
                <a:spcPct val="133000"/>
              </a:lnSpc>
            </a:pPr>
            <a:r>
              <a:rPr lang="en-SG" sz="12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</a:rPr>
              <a:t>  We design cost-effective, right-fit packaging</a:t>
            </a:r>
          </a:p>
          <a:p>
            <a:pPr>
              <a:lnSpc>
                <a:spcPct val="133000"/>
              </a:lnSpc>
            </a:pPr>
            <a:r>
              <a:rPr lang="en-SG" sz="12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</a:rPr>
              <a:t>  solutions and develop customized corrosion </a:t>
            </a:r>
          </a:p>
          <a:p>
            <a:pPr>
              <a:lnSpc>
                <a:spcPct val="133000"/>
              </a:lnSpc>
            </a:pPr>
            <a:r>
              <a:rPr lang="en-SG" sz="12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</a:rPr>
              <a:t>  protection systems tailored to the specific surface </a:t>
            </a:r>
          </a:p>
          <a:p>
            <a:pPr>
              <a:lnSpc>
                <a:spcPct val="133000"/>
              </a:lnSpc>
            </a:pPr>
            <a:r>
              <a:rPr lang="en-SG" sz="12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</a:rPr>
              <a:t>  requirements of each product.</a:t>
            </a:r>
            <a:endParaRPr lang="en-US" sz="1200" dirty="0">
              <a:solidFill>
                <a:srgbClr val="272525"/>
              </a:solidFill>
              <a:latin typeface="Inter" pitchFamily="34" charset="0"/>
              <a:ea typeface="Inter" pitchFamily="34" charset="-122"/>
            </a:endParaRPr>
          </a:p>
        </p:txBody>
      </p:sp>
      <p:pic>
        <p:nvPicPr>
          <p:cNvPr id="10" name="Image 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86071" y="3339963"/>
            <a:ext cx="310083" cy="310083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748145" y="3339963"/>
            <a:ext cx="2431121" cy="229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00" b="1" dirty="0">
                <a:solidFill>
                  <a:srgbClr val="272525"/>
                </a:solidFill>
                <a:latin typeface="Inter" panose="020B0502030000000004" pitchFamily="34" charset="0"/>
                <a:ea typeface="Inter" panose="020B0502030000000004" pitchFamily="34" charset="0"/>
                <a:cs typeface="Petrona Bold" pitchFamily="34" charset="-120"/>
              </a:rPr>
              <a:t>Complete Supply Chain Study</a:t>
            </a:r>
            <a:endParaRPr lang="en-US" sz="1300" dirty="0">
              <a:latin typeface="Inter" panose="020B0502030000000004" pitchFamily="34" charset="0"/>
              <a:ea typeface="Inter" panose="020B0502030000000004" pitchFamily="34" charset="0"/>
            </a:endParaRPr>
          </a:p>
        </p:txBody>
      </p:sp>
      <p:sp>
        <p:nvSpPr>
          <p:cNvPr id="12" name="Text 7"/>
          <p:cNvSpPr/>
          <p:nvPr/>
        </p:nvSpPr>
        <p:spPr>
          <a:xfrm>
            <a:off x="748145" y="3601566"/>
            <a:ext cx="3765723" cy="1260764"/>
          </a:xfrm>
          <a:prstGeom prst="rect">
            <a:avLst/>
          </a:prstGeom>
          <a:solidFill>
            <a:srgbClr val="FFF9E7"/>
          </a:solidFill>
          <a:ln>
            <a:solidFill>
              <a:srgbClr val="E7D5C5">
                <a:alpha val="98000"/>
              </a:srgbClr>
            </a:solidFill>
          </a:ln>
        </p:spPr>
        <p:txBody>
          <a:bodyPr wrap="square" lIns="0" tIns="0" rIns="0" bIns="0" rtlCol="0" anchor="t">
            <a:noAutofit/>
          </a:bodyPr>
          <a:lstStyle/>
          <a:p>
            <a:pPr>
              <a:lnSpc>
                <a:spcPct val="133000"/>
              </a:lnSpc>
            </a:pPr>
            <a:r>
              <a:rPr lang="en-SG" sz="12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</a:rPr>
              <a:t>  By assessing the entire supply chain, we </a:t>
            </a:r>
          </a:p>
          <a:p>
            <a:pPr>
              <a:lnSpc>
                <a:spcPct val="133000"/>
              </a:lnSpc>
            </a:pPr>
            <a:r>
              <a:rPr lang="en-SG" sz="12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</a:rPr>
              <a:t>  develop and propose packaging solutions at</a:t>
            </a:r>
          </a:p>
          <a:p>
            <a:pPr>
              <a:lnSpc>
                <a:spcPct val="133000"/>
              </a:lnSpc>
            </a:pPr>
            <a:r>
              <a:rPr lang="en-SG" sz="12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</a:rPr>
              <a:t>  every level—primary, secondary, and </a:t>
            </a:r>
          </a:p>
          <a:p>
            <a:pPr>
              <a:lnSpc>
                <a:spcPct val="133000"/>
              </a:lnSpc>
            </a:pPr>
            <a:r>
              <a:rPr lang="en-SG" sz="12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</a:rPr>
              <a:t>  tertiary—to enhance product protection, </a:t>
            </a:r>
          </a:p>
          <a:p>
            <a:pPr>
              <a:lnSpc>
                <a:spcPct val="133000"/>
              </a:lnSpc>
            </a:pPr>
            <a:r>
              <a:rPr lang="en-SG" sz="12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</a:rPr>
              <a:t>  operational efficiency, and logistics performance.</a:t>
            </a:r>
            <a:endParaRPr lang="en-US" sz="1200" dirty="0">
              <a:solidFill>
                <a:srgbClr val="272525"/>
              </a:solidFill>
              <a:latin typeface="Inter" pitchFamily="34" charset="0"/>
              <a:ea typeface="Inter" pitchFamily="34" charset="-122"/>
            </a:endParaRPr>
          </a:p>
        </p:txBody>
      </p:sp>
      <p:pic>
        <p:nvPicPr>
          <p:cNvPr id="13" name="Image 3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659169" y="3339962"/>
            <a:ext cx="310083" cy="310083"/>
          </a:xfrm>
          <a:prstGeom prst="rect">
            <a:avLst/>
          </a:prstGeom>
        </p:spPr>
      </p:pic>
      <p:sp>
        <p:nvSpPr>
          <p:cNvPr id="14" name="Text 8"/>
          <p:cNvSpPr/>
          <p:nvPr/>
        </p:nvSpPr>
        <p:spPr>
          <a:xfrm>
            <a:off x="5114553" y="3339963"/>
            <a:ext cx="2030830" cy="2616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00" b="1" dirty="0">
                <a:solidFill>
                  <a:srgbClr val="272525"/>
                </a:solidFill>
                <a:latin typeface="Inter" panose="020B0502030000000004" pitchFamily="34" charset="0"/>
                <a:ea typeface="Inter" panose="020B0502030000000004" pitchFamily="34" charset="0"/>
                <a:cs typeface="Petrona Bold" pitchFamily="34" charset="-120"/>
              </a:rPr>
              <a:t>Returnable &amp; Poka-Yoke</a:t>
            </a:r>
            <a:endParaRPr lang="en-US" sz="1300" dirty="0">
              <a:latin typeface="Inter" panose="020B0502030000000004" pitchFamily="34" charset="0"/>
              <a:ea typeface="Inter" panose="020B0502030000000004" pitchFamily="34" charset="0"/>
            </a:endParaRPr>
          </a:p>
        </p:txBody>
      </p:sp>
      <p:sp>
        <p:nvSpPr>
          <p:cNvPr id="15" name="Text 9"/>
          <p:cNvSpPr/>
          <p:nvPr/>
        </p:nvSpPr>
        <p:spPr>
          <a:xfrm>
            <a:off x="5114553" y="3601567"/>
            <a:ext cx="3823929" cy="1260764"/>
          </a:xfrm>
          <a:prstGeom prst="rect">
            <a:avLst/>
          </a:prstGeom>
          <a:solidFill>
            <a:srgbClr val="FFF9E7"/>
          </a:solidFill>
          <a:ln>
            <a:solidFill>
              <a:srgbClr val="E7D5C5">
                <a:alpha val="98000"/>
              </a:srgbClr>
            </a:solidFill>
          </a:ln>
        </p:spPr>
        <p:txBody>
          <a:bodyPr wrap="square" lIns="0" tIns="0" rIns="0" bIns="0" rtlCol="0" anchor="t">
            <a:noAutofit/>
          </a:bodyPr>
          <a:lstStyle/>
          <a:p>
            <a:pPr>
              <a:lnSpc>
                <a:spcPct val="133000"/>
              </a:lnSpc>
            </a:pPr>
            <a:r>
              <a:rPr lang="en-SG" sz="1200" dirty="0">
                <a:solidFill>
                  <a:srgbClr val="272525"/>
                </a:solidFill>
                <a:latin typeface="Inter" panose="020B0502030000000004" pitchFamily="34" charset="0"/>
                <a:ea typeface="Inter" panose="020B0502030000000004" pitchFamily="34" charset="0"/>
              </a:rPr>
              <a:t>  We</a:t>
            </a:r>
            <a:r>
              <a:rPr lang="en-SG" sz="1200" dirty="0">
                <a:latin typeface="Inter" panose="020B0502030000000004" pitchFamily="34" charset="0"/>
                <a:ea typeface="Inter" panose="020B0502030000000004" pitchFamily="34" charset="0"/>
              </a:rPr>
              <a:t> develop returnable packaging with reverse</a:t>
            </a:r>
          </a:p>
          <a:p>
            <a:pPr>
              <a:lnSpc>
                <a:spcPct val="133000"/>
              </a:lnSpc>
            </a:pPr>
            <a:r>
              <a:rPr lang="en-SG" sz="1200" dirty="0">
                <a:latin typeface="Inter" panose="020B0502030000000004" pitchFamily="34" charset="0"/>
                <a:ea typeface="Inter" panose="020B0502030000000004" pitchFamily="34" charset="0"/>
              </a:rPr>
              <a:t>  logistics and Poka-Yoke features to improve </a:t>
            </a:r>
          </a:p>
          <a:p>
            <a:pPr>
              <a:lnSpc>
                <a:spcPct val="133000"/>
              </a:lnSpc>
            </a:pPr>
            <a:r>
              <a:rPr lang="en-SG" sz="1200" dirty="0">
                <a:latin typeface="Inter" panose="020B0502030000000004" pitchFamily="34" charset="0"/>
                <a:ea typeface="Inter" panose="020B0502030000000004" pitchFamily="34" charset="0"/>
              </a:rPr>
              <a:t>  efficiency and eliminate assembly-line errors.</a:t>
            </a:r>
            <a:endParaRPr lang="en-US" sz="1200" dirty="0">
              <a:latin typeface="Inter" panose="020B0502030000000004" pitchFamily="34" charset="0"/>
              <a:ea typeface="Inter" panose="020B0502030000000004" pitchFamily="34" charset="0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8618B81C-6CB2-1AD4-F630-D7CE866FD56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17939" y="0"/>
            <a:ext cx="1821113" cy="882694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 name="Slide 6">
    <p:bg>
      <p:bgPr>
        <a:blipFill dpi="0" rotWithShape="1">
          <a:blip r:embed="rId3">
            <a:lum/>
          </a:blip>
          <a:srcRect/>
          <a:stretch>
            <a:fillRect l="-4000" r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96119" y="248194"/>
            <a:ext cx="2736503" cy="52073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500" b="1" dirty="0">
                <a:solidFill>
                  <a:srgbClr val="385723"/>
                </a:solidFill>
                <a:latin typeface="Inter" panose="020B0502030000000004" pitchFamily="34" charset="0"/>
                <a:ea typeface="Inter" panose="020B0502030000000004" pitchFamily="34" charset="0"/>
                <a:cs typeface="Petrona Bold" pitchFamily="34" charset="-120"/>
              </a:rPr>
              <a:t>Standard Pallets</a:t>
            </a:r>
            <a:endParaRPr lang="en-US" sz="2500" dirty="0">
              <a:solidFill>
                <a:srgbClr val="385723"/>
              </a:solidFill>
              <a:latin typeface="Inter" panose="020B0502030000000004" pitchFamily="34" charset="0"/>
              <a:ea typeface="Inter" panose="020B0502030000000004" pitchFamily="34" charset="0"/>
            </a:endParaRPr>
          </a:p>
        </p:txBody>
      </p:sp>
      <p:sp>
        <p:nvSpPr>
          <p:cNvPr id="3" name="Text 1"/>
          <p:cNvSpPr/>
          <p:nvPr/>
        </p:nvSpPr>
        <p:spPr>
          <a:xfrm>
            <a:off x="496119" y="914623"/>
            <a:ext cx="8151763" cy="64040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13000"/>
              </a:lnSpc>
              <a:buNone/>
            </a:pPr>
            <a:r>
              <a:rPr lang="en-US" sz="1300" b="1" dirty="0" err="1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Tyrix's</a:t>
            </a:r>
            <a:r>
              <a:rPr lang="en-US" sz="1300" b="1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standard pallets are engineered by carefully considering all relevant loading factors — static loads, dynamic forces, and stacking requirements — and are optimized for specific applications to safely handle expected loads throughout the supply chain.</a:t>
            </a:r>
            <a:endParaRPr lang="en-US" sz="1300" b="1" dirty="0"/>
          </a:p>
        </p:txBody>
      </p:sp>
      <p:sp>
        <p:nvSpPr>
          <p:cNvPr id="8" name="Text 3"/>
          <p:cNvSpPr/>
          <p:nvPr/>
        </p:nvSpPr>
        <p:spPr>
          <a:xfrm>
            <a:off x="500881" y="3994846"/>
            <a:ext cx="1889027" cy="30993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endParaRPr lang="en-US" sz="1200" dirty="0"/>
          </a:p>
        </p:txBody>
      </p:sp>
      <p:sp>
        <p:nvSpPr>
          <p:cNvPr id="9" name="Text 4"/>
          <p:cNvSpPr/>
          <p:nvPr/>
        </p:nvSpPr>
        <p:spPr>
          <a:xfrm>
            <a:off x="500881" y="4265340"/>
            <a:ext cx="2580457" cy="7163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13000"/>
              </a:lnSpc>
              <a:buNone/>
            </a:pPr>
            <a:endParaRPr lang="en-US" sz="1000" dirty="0"/>
          </a:p>
        </p:txBody>
      </p:sp>
      <p:sp>
        <p:nvSpPr>
          <p:cNvPr id="11" name="Text 6"/>
          <p:cNvSpPr/>
          <p:nvPr/>
        </p:nvSpPr>
        <p:spPr>
          <a:xfrm>
            <a:off x="3238054" y="3994846"/>
            <a:ext cx="1929691" cy="30993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endParaRPr lang="en-US" sz="1200" dirty="0"/>
          </a:p>
        </p:txBody>
      </p:sp>
      <p:sp>
        <p:nvSpPr>
          <p:cNvPr id="12" name="Text 7"/>
          <p:cNvSpPr/>
          <p:nvPr/>
        </p:nvSpPr>
        <p:spPr>
          <a:xfrm>
            <a:off x="3281623" y="4261851"/>
            <a:ext cx="2580754" cy="35428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13000"/>
              </a:lnSpc>
              <a:buNone/>
            </a:pPr>
            <a:endParaRPr lang="en-US" sz="1000" dirty="0"/>
          </a:p>
        </p:txBody>
      </p:sp>
      <p:sp>
        <p:nvSpPr>
          <p:cNvPr id="14" name="Text 9"/>
          <p:cNvSpPr/>
          <p:nvPr/>
        </p:nvSpPr>
        <p:spPr>
          <a:xfrm>
            <a:off x="5971059" y="3994846"/>
            <a:ext cx="1231627" cy="2340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endParaRPr lang="en-US" sz="1200" dirty="0"/>
          </a:p>
        </p:txBody>
      </p:sp>
      <p:sp>
        <p:nvSpPr>
          <p:cNvPr id="15" name="Text 10"/>
          <p:cNvSpPr/>
          <p:nvPr/>
        </p:nvSpPr>
        <p:spPr>
          <a:xfrm>
            <a:off x="5975300" y="4265340"/>
            <a:ext cx="2580978" cy="71630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13000"/>
              </a:lnSpc>
              <a:buNone/>
            </a:pPr>
            <a:endParaRPr lang="en-US" sz="800" dirty="0"/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7A380A56-2E8C-6FE4-99EA-DC47990B50C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7319" y="2443249"/>
            <a:ext cx="2589973" cy="2071978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3112E3EE-7EA4-3385-D44F-A05F3B12F4E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81623" y="2443250"/>
            <a:ext cx="2614648" cy="2071978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53BA355F-13CE-C083-C522-CF53B66B81D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16708" y="2425781"/>
            <a:ext cx="2580457" cy="2087443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34EDF698-0D2D-56E5-353B-D3D5F34DE83F}"/>
              </a:ext>
            </a:extLst>
          </p:cNvPr>
          <p:cNvSpPr txBox="1"/>
          <p:nvPr/>
        </p:nvSpPr>
        <p:spPr>
          <a:xfrm>
            <a:off x="731520" y="2000225"/>
            <a:ext cx="1965960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SG" sz="1300" b="1" dirty="0">
                <a:latin typeface="Inter" panose="020B0502030000000004" pitchFamily="34" charset="0"/>
                <a:ea typeface="Inter" panose="020B0502030000000004" pitchFamily="34" charset="0"/>
              </a:rPr>
              <a:t>BLOCK PALLET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D2522466-51ED-1AC0-B296-4796C6784D98}"/>
              </a:ext>
            </a:extLst>
          </p:cNvPr>
          <p:cNvSpPr txBox="1"/>
          <p:nvPr/>
        </p:nvSpPr>
        <p:spPr>
          <a:xfrm>
            <a:off x="3690257" y="2000224"/>
            <a:ext cx="1894114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SG" sz="1300" b="1" dirty="0">
                <a:latin typeface="Inter" panose="020B0502030000000004" pitchFamily="34" charset="0"/>
                <a:ea typeface="Inter" panose="020B0502030000000004" pitchFamily="34" charset="0"/>
              </a:rPr>
              <a:t>STRINGER PALLET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8930407B-6D5A-AD7D-B9BA-33C7B8259957}"/>
              </a:ext>
            </a:extLst>
          </p:cNvPr>
          <p:cNvSpPr txBox="1"/>
          <p:nvPr/>
        </p:nvSpPr>
        <p:spPr>
          <a:xfrm>
            <a:off x="6681923" y="1984084"/>
            <a:ext cx="1965959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SG" sz="1300" b="1" dirty="0">
                <a:latin typeface="Inter" panose="020B0502030000000004" pitchFamily="34" charset="0"/>
                <a:ea typeface="Inter" panose="020B0502030000000004" pitchFamily="34" charset="0"/>
              </a:rPr>
              <a:t>PLYWOOD PALLET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 name="Slide 7">
    <p:bg>
      <p:bgPr>
        <a:blipFill dpi="0" rotWithShape="1">
          <a:blip r:embed="rId3">
            <a:lum/>
          </a:blip>
          <a:srcRect/>
          <a:stretch>
            <a:fillRect l="-4000" r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96120" y="261258"/>
            <a:ext cx="1868258" cy="4114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500" b="1" dirty="0">
                <a:solidFill>
                  <a:srgbClr val="385723"/>
                </a:solidFill>
                <a:latin typeface="Inter" panose="020B0502030000000004" pitchFamily="34" charset="0"/>
                <a:ea typeface="Inter" panose="020B0502030000000004" pitchFamily="34" charset="0"/>
                <a:cs typeface="Petrona Bold" pitchFamily="34" charset="-120"/>
              </a:rPr>
              <a:t>Pallet Collar</a:t>
            </a:r>
            <a:endParaRPr lang="en-US" sz="2500" dirty="0">
              <a:solidFill>
                <a:srgbClr val="385723"/>
              </a:solidFill>
              <a:latin typeface="Inter" panose="020B0502030000000004" pitchFamily="34" charset="0"/>
              <a:ea typeface="Inter" panose="020B0502030000000004" pitchFamily="34" charset="0"/>
            </a:endParaRPr>
          </a:p>
        </p:txBody>
      </p:sp>
      <p:sp>
        <p:nvSpPr>
          <p:cNvPr id="3" name="Text 1"/>
          <p:cNvSpPr/>
          <p:nvPr/>
        </p:nvSpPr>
        <p:spPr>
          <a:xfrm>
            <a:off x="496119" y="929047"/>
            <a:ext cx="8151763" cy="69653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13000"/>
              </a:lnSpc>
              <a:buNone/>
            </a:pPr>
            <a:r>
              <a:rPr lang="en-US" sz="1300" b="1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Pinewood pallet collars are among the most versatile packaging solutions available — used extensively across manufacturing, distribution, warehousing, and international shipping. They convert a standard pallet into a secure, stackable container in seconds, without tools.</a:t>
            </a:r>
            <a:endParaRPr lang="en-US" sz="1300" b="1" dirty="0"/>
          </a:p>
        </p:txBody>
      </p:sp>
      <p:sp>
        <p:nvSpPr>
          <p:cNvPr id="7" name="Text 2"/>
          <p:cNvSpPr/>
          <p:nvPr/>
        </p:nvSpPr>
        <p:spPr>
          <a:xfrm>
            <a:off x="202474" y="1881887"/>
            <a:ext cx="1619795" cy="193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>
              <a:lnSpc>
                <a:spcPct val="104000"/>
              </a:lnSpc>
            </a:pPr>
            <a:endParaRPr lang="en-US" sz="1200" dirty="0"/>
          </a:p>
        </p:txBody>
      </p:sp>
      <p:sp>
        <p:nvSpPr>
          <p:cNvPr id="9" name="Text 4"/>
          <p:cNvSpPr/>
          <p:nvPr/>
        </p:nvSpPr>
        <p:spPr>
          <a:xfrm>
            <a:off x="496120" y="2282901"/>
            <a:ext cx="2547526" cy="1719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endParaRPr lang="en-US" sz="1000" dirty="0"/>
          </a:p>
        </p:txBody>
      </p:sp>
      <p:sp>
        <p:nvSpPr>
          <p:cNvPr id="10" name="Text 5"/>
          <p:cNvSpPr/>
          <p:nvPr/>
        </p:nvSpPr>
        <p:spPr>
          <a:xfrm>
            <a:off x="124098" y="1721432"/>
            <a:ext cx="4526280" cy="2915881"/>
          </a:xfrm>
          <a:prstGeom prst="rect">
            <a:avLst/>
          </a:prstGeom>
          <a:solidFill>
            <a:srgbClr val="FFF9E7"/>
          </a:solidFill>
          <a:ln/>
        </p:spPr>
        <p:txBody>
          <a:bodyPr wrap="square" lIns="0" tIns="0" rIns="0" bIns="0" rtlCol="0" anchor="t">
            <a:noAutofit/>
          </a:bodyPr>
          <a:lstStyle/>
          <a:p>
            <a:pPr>
              <a:lnSpc>
                <a:spcPct val="113000"/>
              </a:lnSpc>
            </a:pPr>
            <a:r>
              <a:rPr lang="en-US" sz="140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  </a:t>
            </a:r>
            <a:r>
              <a:rPr lang="en-US" sz="1400" b="1" dirty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 </a:t>
            </a:r>
          </a:p>
          <a:p>
            <a:pPr marL="171450" indent="-171450">
              <a:lnSpc>
                <a:spcPct val="113000"/>
              </a:lnSpc>
              <a:buFont typeface="Wingdings" panose="05000000000000000000" pitchFamily="2" charset="2"/>
              <a:buChar char="v"/>
            </a:pPr>
            <a:r>
              <a:rPr lang="en-US" sz="1300" b="1" dirty="0">
                <a:solidFill>
                  <a:srgbClr val="000000"/>
                </a:solidFill>
                <a:latin typeface="Inter" panose="020B0502030000000004" pitchFamily="34" charset="0"/>
                <a:ea typeface="Inter" panose="020B0502030000000004" pitchFamily="34" charset="0"/>
                <a:cs typeface="Petrona Bold" pitchFamily="34" charset="-120"/>
              </a:rPr>
              <a:t>  Key Specifications</a:t>
            </a:r>
            <a:endParaRPr lang="en-US" sz="1300" b="1" dirty="0">
              <a:solidFill>
                <a:srgbClr val="272525"/>
              </a:solidFill>
              <a:latin typeface="Inter" panose="020B0502030000000004" pitchFamily="34" charset="0"/>
              <a:ea typeface="Inter" panose="020B0502030000000004" pitchFamily="34" charset="0"/>
              <a:cs typeface="Petrona Bold" pitchFamily="34" charset="-120"/>
            </a:endParaRPr>
          </a:p>
          <a:p>
            <a:pPr>
              <a:lnSpc>
                <a:spcPct val="113000"/>
              </a:lnSpc>
            </a:pPr>
            <a:endParaRPr lang="en-US" sz="1000" b="1" dirty="0">
              <a:solidFill>
                <a:srgbClr val="272525"/>
              </a:solidFill>
              <a:latin typeface="Petrona Bold" pitchFamily="34" charset="0"/>
              <a:ea typeface="Petrona Bold" pitchFamily="34" charset="-122"/>
              <a:cs typeface="Petrona Bold" pitchFamily="34" charset="-120"/>
            </a:endParaRPr>
          </a:p>
          <a:p>
            <a:pPr>
              <a:lnSpc>
                <a:spcPct val="113000"/>
              </a:lnSpc>
            </a:pPr>
            <a:r>
              <a:rPr lang="en-US" sz="100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  </a:t>
            </a:r>
          </a:p>
          <a:p>
            <a:pPr>
              <a:lnSpc>
                <a:spcPct val="113000"/>
              </a:lnSpc>
            </a:pPr>
            <a:r>
              <a:rPr lang="en-US" sz="100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        </a:t>
            </a:r>
            <a:r>
              <a:rPr lang="en-US" sz="1200" b="1" dirty="0">
                <a:solidFill>
                  <a:srgbClr val="272525"/>
                </a:solidFill>
                <a:latin typeface="Inter" panose="020B0502030000000004" pitchFamily="34" charset="0"/>
                <a:ea typeface="Inter" panose="020B0502030000000004" pitchFamily="34" charset="0"/>
                <a:cs typeface="Petrona Bold" pitchFamily="34" charset="-120"/>
              </a:rPr>
              <a:t>Size Range </a:t>
            </a:r>
            <a:r>
              <a:rPr lang="en-US" sz="120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	: </a:t>
            </a:r>
            <a:r>
              <a:rPr lang="en-US" sz="12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   </a:t>
            </a:r>
            <a:r>
              <a:rPr lang="en-US" sz="1100" b="1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Min: 600×600×195 mm</a:t>
            </a:r>
            <a:r>
              <a:rPr lang="en-US" sz="11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</a:p>
          <a:p>
            <a:pPr>
              <a:lnSpc>
                <a:spcPct val="113000"/>
              </a:lnSpc>
            </a:pPr>
            <a:r>
              <a:rPr lang="en-US" sz="12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                                               </a:t>
            </a:r>
            <a:r>
              <a:rPr lang="en-US" sz="1100" b="1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Max: 3,600×1,800×390 mm</a:t>
            </a:r>
            <a:r>
              <a:rPr lang="en-US" sz="12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</a:p>
          <a:p>
            <a:pPr>
              <a:lnSpc>
                <a:spcPct val="113000"/>
              </a:lnSpc>
            </a:pPr>
            <a:endParaRPr lang="en-US" sz="1200" dirty="0">
              <a:solidFill>
                <a:srgbClr val="272525"/>
              </a:solidFill>
              <a:latin typeface="Inter" pitchFamily="34" charset="0"/>
              <a:ea typeface="Inter" pitchFamily="34" charset="-122"/>
            </a:endParaRPr>
          </a:p>
          <a:p>
            <a:pPr>
              <a:lnSpc>
                <a:spcPct val="113000"/>
              </a:lnSpc>
            </a:pPr>
            <a:r>
              <a:rPr lang="en-US" sz="120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       </a:t>
            </a:r>
            <a:r>
              <a:rPr lang="en-US" sz="1200" b="1" dirty="0">
                <a:solidFill>
                  <a:srgbClr val="272525"/>
                </a:solidFill>
                <a:latin typeface="Inter" panose="020B0502030000000004" pitchFamily="34" charset="0"/>
                <a:ea typeface="Inter" panose="020B0502030000000004" pitchFamily="34" charset="0"/>
                <a:cs typeface="Petrona Bold" pitchFamily="34" charset="-120"/>
              </a:rPr>
              <a:t>Compression Load </a:t>
            </a:r>
            <a:r>
              <a:rPr lang="en-US" sz="1200" dirty="0">
                <a:latin typeface="Inter" panose="020B0502030000000004" pitchFamily="34" charset="0"/>
                <a:ea typeface="Inter" panose="020B0502030000000004" pitchFamily="34" charset="0"/>
              </a:rPr>
              <a:t> </a:t>
            </a:r>
            <a:r>
              <a:rPr lang="en-US" sz="1200" dirty="0"/>
              <a:t>	:      </a:t>
            </a:r>
            <a:r>
              <a:rPr lang="en-US" sz="1100" b="1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4,500 </a:t>
            </a:r>
            <a:r>
              <a:rPr lang="en-US" sz="1100" b="1" dirty="0" err="1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Kgf</a:t>
            </a:r>
            <a:endParaRPr lang="en-US" sz="1100" dirty="0">
              <a:solidFill>
                <a:srgbClr val="272525"/>
              </a:solidFill>
              <a:latin typeface="Inter" pitchFamily="34" charset="0"/>
              <a:ea typeface="Inter" pitchFamily="34" charset="-122"/>
              <a:cs typeface="Inter" pitchFamily="34" charset="-120"/>
            </a:endParaRPr>
          </a:p>
          <a:p>
            <a:pPr>
              <a:lnSpc>
                <a:spcPct val="113000"/>
              </a:lnSpc>
            </a:pPr>
            <a:endParaRPr lang="en-US" sz="1200" dirty="0">
              <a:solidFill>
                <a:srgbClr val="272525"/>
              </a:solidFill>
              <a:latin typeface="Inter" pitchFamily="34" charset="0"/>
              <a:ea typeface="Inter" pitchFamily="34" charset="-122"/>
            </a:endParaRPr>
          </a:p>
          <a:p>
            <a:pPr>
              <a:lnSpc>
                <a:spcPct val="113000"/>
              </a:lnSpc>
            </a:pPr>
            <a:r>
              <a:rPr lang="en-US" sz="120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       </a:t>
            </a:r>
            <a:r>
              <a:rPr lang="en-US" sz="1200" b="1" dirty="0">
                <a:solidFill>
                  <a:srgbClr val="272525"/>
                </a:solidFill>
                <a:latin typeface="Inter" panose="020B0502030000000004" pitchFamily="34" charset="0"/>
                <a:ea typeface="Inter" panose="020B0502030000000004" pitchFamily="34" charset="0"/>
                <a:cs typeface="Petrona Bold" pitchFamily="34" charset="-120"/>
              </a:rPr>
              <a:t>Durability</a:t>
            </a:r>
            <a:r>
              <a:rPr lang="en-US" sz="120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 	:      </a:t>
            </a:r>
            <a:r>
              <a:rPr lang="en-US" sz="1100" b="1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10-year</a:t>
            </a:r>
            <a:r>
              <a:rPr lang="en-US" sz="12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service life under normal </a:t>
            </a:r>
          </a:p>
          <a:p>
            <a:pPr>
              <a:lnSpc>
                <a:spcPct val="113000"/>
              </a:lnSpc>
            </a:pPr>
            <a:r>
              <a:rPr lang="en-US" sz="12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                                               use conditions</a:t>
            </a:r>
          </a:p>
          <a:p>
            <a:pPr>
              <a:lnSpc>
                <a:spcPct val="113000"/>
              </a:lnSpc>
            </a:pPr>
            <a:endParaRPr lang="en-US" sz="1200" dirty="0">
              <a:solidFill>
                <a:srgbClr val="272525"/>
              </a:solidFill>
              <a:latin typeface="Inter" pitchFamily="34" charset="0"/>
              <a:ea typeface="Inter" pitchFamily="34" charset="-122"/>
            </a:endParaRPr>
          </a:p>
          <a:p>
            <a:pPr>
              <a:lnSpc>
                <a:spcPct val="113000"/>
              </a:lnSpc>
            </a:pPr>
            <a:r>
              <a:rPr lang="en-US" sz="120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       </a:t>
            </a:r>
            <a:r>
              <a:rPr lang="en-US" sz="1200" b="1" dirty="0">
                <a:solidFill>
                  <a:srgbClr val="272525"/>
                </a:solidFill>
                <a:latin typeface="Inter" panose="020B0502030000000004" pitchFamily="34" charset="0"/>
                <a:ea typeface="Inter" panose="020B0502030000000004" pitchFamily="34" charset="0"/>
                <a:cs typeface="Petrona Bold" pitchFamily="34" charset="-120"/>
              </a:rPr>
              <a:t>Space Saving </a:t>
            </a:r>
            <a:r>
              <a:rPr lang="en-US" sz="120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	:      </a:t>
            </a:r>
            <a:r>
              <a:rPr lang="en-US" sz="1100" b="1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87% space reduction</a:t>
            </a:r>
            <a:r>
              <a:rPr lang="en-US" sz="11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12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when folded </a:t>
            </a:r>
          </a:p>
          <a:p>
            <a:pPr>
              <a:lnSpc>
                <a:spcPct val="113000"/>
              </a:lnSpc>
            </a:pPr>
            <a:r>
              <a:rPr lang="en-US" sz="12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                                               flat for return logistics</a:t>
            </a:r>
            <a:endParaRPr lang="en-US" sz="1200" dirty="0"/>
          </a:p>
          <a:p>
            <a:pPr>
              <a:lnSpc>
                <a:spcPct val="113000"/>
              </a:lnSpc>
            </a:pPr>
            <a:endParaRPr lang="en-US" sz="1000" dirty="0"/>
          </a:p>
          <a:p>
            <a:pPr>
              <a:lnSpc>
                <a:spcPct val="113000"/>
              </a:lnSpc>
            </a:pPr>
            <a:endParaRPr lang="en-US" sz="1000" dirty="0"/>
          </a:p>
          <a:p>
            <a:pPr>
              <a:lnSpc>
                <a:spcPct val="113000"/>
              </a:lnSpc>
            </a:pPr>
            <a:endParaRPr lang="en-US" sz="1000" dirty="0"/>
          </a:p>
          <a:p>
            <a:pPr>
              <a:lnSpc>
                <a:spcPct val="113000"/>
              </a:lnSpc>
            </a:pPr>
            <a:endParaRPr lang="en-US" sz="1000" dirty="0"/>
          </a:p>
          <a:p>
            <a:pPr>
              <a:lnSpc>
                <a:spcPct val="113000"/>
              </a:lnSpc>
            </a:pPr>
            <a:endParaRPr lang="en-US" sz="1000" dirty="0"/>
          </a:p>
        </p:txBody>
      </p:sp>
      <p:sp>
        <p:nvSpPr>
          <p:cNvPr id="12" name="Text 7"/>
          <p:cNvSpPr/>
          <p:nvPr/>
        </p:nvSpPr>
        <p:spPr>
          <a:xfrm>
            <a:off x="6794302" y="2244402"/>
            <a:ext cx="1139651" cy="4215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endParaRPr lang="en-US" sz="1000" dirty="0"/>
          </a:p>
        </p:txBody>
      </p:sp>
      <p:sp>
        <p:nvSpPr>
          <p:cNvPr id="13" name="Text 8"/>
          <p:cNvSpPr/>
          <p:nvPr/>
        </p:nvSpPr>
        <p:spPr>
          <a:xfrm>
            <a:off x="6794302" y="2480592"/>
            <a:ext cx="1762051" cy="4215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13000"/>
              </a:lnSpc>
              <a:buNone/>
            </a:pPr>
            <a:endParaRPr lang="en-US" sz="1000" dirty="0"/>
          </a:p>
        </p:txBody>
      </p:sp>
      <p:sp>
        <p:nvSpPr>
          <p:cNvPr id="15" name="Text 10"/>
          <p:cNvSpPr/>
          <p:nvPr/>
        </p:nvSpPr>
        <p:spPr>
          <a:xfrm>
            <a:off x="4778946" y="3333825"/>
            <a:ext cx="1139651" cy="2178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endParaRPr lang="en-US" sz="1000" dirty="0"/>
          </a:p>
        </p:txBody>
      </p:sp>
      <p:sp>
        <p:nvSpPr>
          <p:cNvPr id="16" name="Text 11"/>
          <p:cNvSpPr/>
          <p:nvPr/>
        </p:nvSpPr>
        <p:spPr>
          <a:xfrm>
            <a:off x="4778946" y="3551636"/>
            <a:ext cx="1762051" cy="33456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13000"/>
              </a:lnSpc>
              <a:buNone/>
            </a:pPr>
            <a:endParaRPr lang="en-US" sz="1000" dirty="0"/>
          </a:p>
        </p:txBody>
      </p:sp>
      <p:sp>
        <p:nvSpPr>
          <p:cNvPr id="18" name="Text 13"/>
          <p:cNvSpPr/>
          <p:nvPr/>
        </p:nvSpPr>
        <p:spPr>
          <a:xfrm>
            <a:off x="6794302" y="3333826"/>
            <a:ext cx="1139651" cy="49165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endParaRPr lang="en-US" sz="1000" dirty="0"/>
          </a:p>
        </p:txBody>
      </p:sp>
      <p:sp>
        <p:nvSpPr>
          <p:cNvPr id="19" name="Text 14"/>
          <p:cNvSpPr/>
          <p:nvPr/>
        </p:nvSpPr>
        <p:spPr>
          <a:xfrm>
            <a:off x="6794302" y="3551636"/>
            <a:ext cx="1762051" cy="70863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13000"/>
              </a:lnSpc>
              <a:buNone/>
            </a:pPr>
            <a:endParaRPr lang="en-US" sz="1000" dirty="0"/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AECF9F52-49EA-AF60-27D5-01426A50ECE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79222" y="1721432"/>
            <a:ext cx="2020337" cy="1235349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C9D069EA-D44E-9938-19EC-B59D904AEB6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14803" y="3102302"/>
            <a:ext cx="2020337" cy="1535013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319E3216-0A8F-ED00-6B8B-B7892717643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99566" y="3109184"/>
            <a:ext cx="2020337" cy="1528131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 name="Slide 8">
    <p:bg>
      <p:bgPr>
        <a:blipFill dpi="0" rotWithShape="1">
          <a:blip r:embed="rId3">
            <a:lum/>
          </a:blip>
          <a:srcRect/>
          <a:stretch>
            <a:fillRect l="-4000" r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96118" y="306977"/>
            <a:ext cx="4026321" cy="5656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500" b="1" dirty="0">
                <a:solidFill>
                  <a:srgbClr val="385723"/>
                </a:solidFill>
                <a:latin typeface="Inter" panose="020B0502030000000004" pitchFamily="34" charset="0"/>
                <a:ea typeface="Inter" panose="020B0502030000000004" pitchFamily="34" charset="0"/>
                <a:cs typeface="Petrona Bold" pitchFamily="34" charset="-120"/>
              </a:rPr>
              <a:t>Heavy-Duty Pallets &amp; Boxes</a:t>
            </a:r>
            <a:endParaRPr lang="en-US" sz="2500" dirty="0">
              <a:solidFill>
                <a:srgbClr val="385723"/>
              </a:solidFill>
              <a:latin typeface="Inter" panose="020B0502030000000004" pitchFamily="34" charset="0"/>
              <a:ea typeface="Inter" panose="020B0502030000000004" pitchFamily="34" charset="0"/>
            </a:endParaRPr>
          </a:p>
        </p:txBody>
      </p:sp>
      <p:sp useBgFill="1">
        <p:nvSpPr>
          <p:cNvPr id="3" name="Shape 1"/>
          <p:cNvSpPr/>
          <p:nvPr/>
        </p:nvSpPr>
        <p:spPr>
          <a:xfrm>
            <a:off x="356675" y="1158083"/>
            <a:ext cx="4097759" cy="1378595"/>
          </a:xfrm>
          <a:prstGeom prst="roundRect">
            <a:avLst>
              <a:gd name="adj" fmla="val 5183"/>
            </a:avLst>
          </a:prstGeom>
          <a:ln/>
        </p:spPr>
        <p:txBody>
          <a:bodyPr/>
          <a:lstStyle/>
          <a:p>
            <a:endParaRPr lang="en-SG"/>
          </a:p>
        </p:txBody>
      </p:sp>
      <p:sp>
        <p:nvSpPr>
          <p:cNvPr id="4" name="Text 2"/>
          <p:cNvSpPr/>
          <p:nvPr/>
        </p:nvSpPr>
        <p:spPr>
          <a:xfrm>
            <a:off x="405335" y="1049159"/>
            <a:ext cx="1878209" cy="2212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285750" indent="-285750" algn="l">
              <a:lnSpc>
                <a:spcPct val="104000"/>
              </a:lnSpc>
              <a:buFont typeface="Wingdings" panose="05000000000000000000" pitchFamily="2" charset="2"/>
              <a:buChar char="v"/>
            </a:pPr>
            <a:r>
              <a:rPr lang="en-US" sz="1300" b="1" dirty="0">
                <a:latin typeface="Inter" panose="020B0502030000000004" pitchFamily="34" charset="0"/>
                <a:ea typeface="Inter" panose="020B0502030000000004" pitchFamily="34" charset="0"/>
                <a:cs typeface="Petrona Bold" pitchFamily="34" charset="-120"/>
              </a:rPr>
              <a:t>Heavy-Duty Pallets</a:t>
            </a:r>
            <a:endParaRPr lang="en-US" sz="1300" dirty="0">
              <a:latin typeface="Inter" panose="020B0502030000000004" pitchFamily="34" charset="0"/>
              <a:ea typeface="Inter" panose="020B0502030000000004" pitchFamily="34" charset="0"/>
            </a:endParaRPr>
          </a:p>
        </p:txBody>
      </p:sp>
      <p:sp>
        <p:nvSpPr>
          <p:cNvPr id="5" name="Text 3"/>
          <p:cNvSpPr/>
          <p:nvPr/>
        </p:nvSpPr>
        <p:spPr>
          <a:xfrm>
            <a:off x="348482" y="1425254"/>
            <a:ext cx="4105953" cy="876276"/>
          </a:xfrm>
          <a:prstGeom prst="rect">
            <a:avLst/>
          </a:prstGeom>
          <a:solidFill>
            <a:srgbClr val="FFF9E7"/>
          </a:solidFill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1000" dirty="0">
                <a:latin typeface="Inter" pitchFamily="34" charset="0"/>
                <a:ea typeface="Inter" pitchFamily="34" charset="-122"/>
                <a:cs typeface="Inter" pitchFamily="34" charset="-120"/>
              </a:rPr>
              <a:t>  </a:t>
            </a:r>
            <a:r>
              <a:rPr lang="en-US" sz="1200" dirty="0">
                <a:latin typeface="Inter" pitchFamily="34" charset="0"/>
                <a:ea typeface="Inter" pitchFamily="34" charset="-122"/>
                <a:cs typeface="Inter" pitchFamily="34" charset="-120"/>
              </a:rPr>
              <a:t>Specifically engineered to handle heavier loads and </a:t>
            </a:r>
          </a:p>
          <a:p>
            <a:pPr marL="0" indent="0" algn="l">
              <a:lnSpc>
                <a:spcPct val="120000"/>
              </a:lnSpc>
              <a:buNone/>
            </a:pPr>
            <a:r>
              <a:rPr lang="en-US" sz="1200" dirty="0">
                <a:latin typeface="Inter" pitchFamily="34" charset="0"/>
                <a:ea typeface="Inter" pitchFamily="34" charset="-122"/>
                <a:cs typeface="Inter" pitchFamily="34" charset="-120"/>
              </a:rPr>
              <a:t>  withstand the most rigorous handling conditions — </a:t>
            </a:r>
          </a:p>
          <a:p>
            <a:pPr marL="0" indent="0" algn="l">
              <a:lnSpc>
                <a:spcPct val="120000"/>
              </a:lnSpc>
              <a:buNone/>
            </a:pPr>
            <a:r>
              <a:rPr lang="en-US" sz="1200" dirty="0">
                <a:latin typeface="Inter" pitchFamily="34" charset="0"/>
                <a:ea typeface="Inter" pitchFamily="34" charset="-122"/>
                <a:cs typeface="Inter" pitchFamily="34" charset="-120"/>
              </a:rPr>
              <a:t>  far exceeding the capacity of standard pallets.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627830" y="2397249"/>
            <a:ext cx="1850455" cy="20957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ct val="104000"/>
              </a:lnSpc>
            </a:pPr>
            <a:r>
              <a:rPr lang="en-US" sz="1200" b="1" dirty="0">
                <a:solidFill>
                  <a:srgbClr val="000000"/>
                </a:solidFill>
                <a:latin typeface="Inter" panose="020B0502030000000004" pitchFamily="34" charset="0"/>
                <a:ea typeface="Inter" panose="020B0502030000000004" pitchFamily="34" charset="0"/>
                <a:cs typeface="Petrona Bold" pitchFamily="34" charset="-120"/>
              </a:rPr>
              <a:t>Max Length : </a:t>
            </a:r>
            <a:r>
              <a:rPr lang="en-US" sz="1200" dirty="0">
                <a:solidFill>
                  <a:srgbClr val="000000"/>
                </a:solidFill>
                <a:latin typeface="Inter" panose="020B0502030000000004" pitchFamily="34" charset="0"/>
                <a:ea typeface="Inter" panose="020B0502030000000004" pitchFamily="34" charset="0"/>
                <a:cs typeface="Inter" pitchFamily="34" charset="-120"/>
              </a:rPr>
              <a:t>16 Feet</a:t>
            </a:r>
            <a:endParaRPr lang="en-US" sz="1200" dirty="0">
              <a:latin typeface="Inter" panose="020B0502030000000004" pitchFamily="34" charset="0"/>
              <a:ea typeface="Inter" panose="020B0502030000000004" pitchFamily="34" charset="0"/>
            </a:endParaRPr>
          </a:p>
          <a:p>
            <a:pPr marL="0" indent="0" algn="l">
              <a:lnSpc>
                <a:spcPct val="104000"/>
              </a:lnSpc>
              <a:buNone/>
            </a:pP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627831" y="2336603"/>
            <a:ext cx="1746498" cy="18022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0000"/>
              </a:lnSpc>
              <a:buNone/>
            </a:pPr>
            <a:endParaRPr lang="en-US" sz="750" dirty="0"/>
          </a:p>
        </p:txBody>
      </p:sp>
      <p:sp>
        <p:nvSpPr>
          <p:cNvPr id="12" name="Text 10"/>
          <p:cNvSpPr/>
          <p:nvPr/>
        </p:nvSpPr>
        <p:spPr>
          <a:xfrm>
            <a:off x="2645485" y="2397249"/>
            <a:ext cx="1599944" cy="1745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ct val="104000"/>
              </a:lnSpc>
            </a:pPr>
            <a:r>
              <a:rPr lang="en-US" sz="1200" b="1" dirty="0">
                <a:solidFill>
                  <a:srgbClr val="000000"/>
                </a:solidFill>
                <a:latin typeface="Inter" panose="020B0502030000000004" pitchFamily="34" charset="0"/>
                <a:ea typeface="Inter" panose="020B0502030000000004" pitchFamily="34" charset="0"/>
                <a:cs typeface="Petrona Bold" pitchFamily="34" charset="-120"/>
              </a:rPr>
              <a:t>Max Load : </a:t>
            </a:r>
            <a:r>
              <a:rPr lang="en-US" sz="1200" dirty="0">
                <a:solidFill>
                  <a:srgbClr val="000000"/>
                </a:solidFill>
                <a:latin typeface="Inter" panose="020B0502030000000004" pitchFamily="34" charset="0"/>
                <a:ea typeface="Inter" panose="020B0502030000000004" pitchFamily="34" charset="0"/>
                <a:cs typeface="Inter" pitchFamily="34" charset="-120"/>
              </a:rPr>
              <a:t>10+ Tons</a:t>
            </a:r>
            <a:endParaRPr lang="en-US" sz="1200" dirty="0">
              <a:latin typeface="Inter" panose="020B0502030000000004" pitchFamily="34" charset="0"/>
              <a:ea typeface="Inter" panose="020B0502030000000004" pitchFamily="34" charset="0"/>
            </a:endParaRPr>
          </a:p>
          <a:p>
            <a:pPr marL="0" indent="0" algn="l">
              <a:lnSpc>
                <a:spcPct val="104000"/>
              </a:lnSpc>
              <a:buNone/>
            </a:pP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2595713" y="2336603"/>
            <a:ext cx="1746572" cy="18022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0000"/>
              </a:lnSpc>
              <a:buNone/>
            </a:pPr>
            <a:endParaRPr lang="en-US" sz="750" dirty="0"/>
          </a:p>
        </p:txBody>
      </p:sp>
      <p:sp>
        <p:nvSpPr>
          <p:cNvPr id="14" name="Text 12"/>
          <p:cNvSpPr/>
          <p:nvPr/>
        </p:nvSpPr>
        <p:spPr>
          <a:xfrm>
            <a:off x="4697760" y="1049159"/>
            <a:ext cx="1878210" cy="2752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285750" indent="-285750" algn="l">
              <a:lnSpc>
                <a:spcPct val="104000"/>
              </a:lnSpc>
              <a:buFont typeface="Wingdings" panose="05000000000000000000" pitchFamily="2" charset="2"/>
              <a:buChar char="v"/>
            </a:pPr>
            <a:r>
              <a:rPr lang="en-US" sz="1300" b="1" dirty="0">
                <a:solidFill>
                  <a:srgbClr val="000000"/>
                </a:solidFill>
                <a:latin typeface="Inter" panose="020B0502030000000004" pitchFamily="34" charset="0"/>
                <a:ea typeface="Inter" panose="020B0502030000000004" pitchFamily="34" charset="0"/>
                <a:cs typeface="Petrona Bold" pitchFamily="34" charset="-120"/>
              </a:rPr>
              <a:t>Heavy-Duty Boxes</a:t>
            </a:r>
            <a:endParaRPr lang="en-US" sz="1300" dirty="0">
              <a:latin typeface="Inter" panose="020B0502030000000004" pitchFamily="34" charset="0"/>
              <a:ea typeface="Inter" panose="020B0502030000000004" pitchFamily="34" charset="0"/>
            </a:endParaRPr>
          </a:p>
        </p:txBody>
      </p:sp>
      <p:sp>
        <p:nvSpPr>
          <p:cNvPr id="15" name="Text 13"/>
          <p:cNvSpPr/>
          <p:nvPr/>
        </p:nvSpPr>
        <p:spPr>
          <a:xfrm>
            <a:off x="4697759" y="1420119"/>
            <a:ext cx="4097759" cy="881411"/>
          </a:xfrm>
          <a:prstGeom prst="rect">
            <a:avLst/>
          </a:prstGeom>
          <a:solidFill>
            <a:srgbClr val="FFF9E7"/>
          </a:solidFill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10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 </a:t>
            </a:r>
            <a:r>
              <a:rPr lang="en-US" sz="12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Robust and secure enclosures for heavy, delicate, or </a:t>
            </a:r>
          </a:p>
          <a:p>
            <a:pPr marL="0" indent="0" algn="l">
              <a:lnSpc>
                <a:spcPct val="120000"/>
              </a:lnSpc>
              <a:buNone/>
            </a:pPr>
            <a:r>
              <a:rPr lang="en-US" sz="12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 high-value items — ensuring safe storage and </a:t>
            </a:r>
          </a:p>
          <a:p>
            <a:pPr marL="0" indent="0" algn="l">
              <a:lnSpc>
                <a:spcPct val="120000"/>
              </a:lnSpc>
              <a:buNone/>
            </a:pPr>
            <a:r>
              <a:rPr lang="en-US" sz="12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 transportation even in demanding international freight </a:t>
            </a:r>
          </a:p>
          <a:p>
            <a:pPr marL="0" indent="0" algn="l">
              <a:lnSpc>
                <a:spcPct val="120000"/>
              </a:lnSpc>
              <a:buNone/>
            </a:pPr>
            <a:r>
              <a:rPr lang="en-US" sz="12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 conditions.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4981871" y="2397248"/>
            <a:ext cx="1698056" cy="20957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ct val="104000"/>
              </a:lnSpc>
            </a:pPr>
            <a:r>
              <a:rPr lang="en-US" sz="1200" b="1" dirty="0">
                <a:solidFill>
                  <a:srgbClr val="272525"/>
                </a:solidFill>
                <a:latin typeface="Inter" panose="020B0502030000000004" pitchFamily="34" charset="0"/>
                <a:ea typeface="Inter" panose="020B0502030000000004" pitchFamily="34" charset="0"/>
                <a:cs typeface="Petrona Bold" pitchFamily="34" charset="-120"/>
              </a:rPr>
              <a:t>Max Length : </a:t>
            </a:r>
            <a:r>
              <a:rPr lang="en-US" sz="1200" dirty="0">
                <a:solidFill>
                  <a:srgbClr val="272525"/>
                </a:solidFill>
                <a:latin typeface="Inter" panose="020B0502030000000004" pitchFamily="34" charset="0"/>
                <a:ea typeface="Inter" panose="020B0502030000000004" pitchFamily="34" charset="0"/>
                <a:cs typeface="Inter" pitchFamily="34" charset="-120"/>
              </a:rPr>
              <a:t>40 Feet</a:t>
            </a:r>
            <a:endParaRPr lang="en-US" sz="1200" dirty="0">
              <a:latin typeface="Inter" panose="020B0502030000000004" pitchFamily="34" charset="0"/>
              <a:ea typeface="Inter" panose="020B0502030000000004" pitchFamily="34" charset="0"/>
            </a:endParaRPr>
          </a:p>
          <a:p>
            <a:pPr marL="0" indent="0" algn="l">
              <a:lnSpc>
                <a:spcPct val="104000"/>
              </a:lnSpc>
              <a:buNone/>
            </a:pPr>
            <a:endParaRPr lang="en-US" sz="1000" dirty="0"/>
          </a:p>
        </p:txBody>
      </p:sp>
      <p:sp>
        <p:nvSpPr>
          <p:cNvPr id="19" name="Text 17"/>
          <p:cNvSpPr/>
          <p:nvPr/>
        </p:nvSpPr>
        <p:spPr>
          <a:xfrm>
            <a:off x="4801716" y="2311896"/>
            <a:ext cx="1774254" cy="25985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0000"/>
              </a:lnSpc>
              <a:buNone/>
            </a:pPr>
            <a:endParaRPr lang="en-US" sz="750" dirty="0"/>
          </a:p>
        </p:txBody>
      </p:sp>
      <p:sp>
        <p:nvSpPr>
          <p:cNvPr id="22" name="Text 20"/>
          <p:cNvSpPr/>
          <p:nvPr/>
        </p:nvSpPr>
        <p:spPr>
          <a:xfrm>
            <a:off x="6845871" y="2397250"/>
            <a:ext cx="1501294" cy="20957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ct val="104000"/>
              </a:lnSpc>
            </a:pPr>
            <a:r>
              <a:rPr lang="en-US" sz="1200" b="1" dirty="0">
                <a:solidFill>
                  <a:srgbClr val="272525"/>
                </a:solidFill>
                <a:latin typeface="Inter" panose="020B0502030000000004" pitchFamily="34" charset="0"/>
                <a:ea typeface="Inter" panose="020B0502030000000004" pitchFamily="34" charset="0"/>
                <a:cs typeface="Petrona Bold" pitchFamily="34" charset="-120"/>
              </a:rPr>
              <a:t>Max Load : </a:t>
            </a:r>
            <a:r>
              <a:rPr lang="en-US" sz="1200" dirty="0">
                <a:solidFill>
                  <a:srgbClr val="272525"/>
                </a:solidFill>
                <a:latin typeface="Inter" panose="020B0502030000000004" pitchFamily="34" charset="0"/>
                <a:ea typeface="Inter" panose="020B0502030000000004" pitchFamily="34" charset="0"/>
                <a:cs typeface="Inter" pitchFamily="34" charset="-120"/>
              </a:rPr>
              <a:t>18+ Tons</a:t>
            </a:r>
            <a:endParaRPr lang="en-US" sz="1200" dirty="0">
              <a:latin typeface="Inter" panose="020B0502030000000004" pitchFamily="34" charset="0"/>
              <a:ea typeface="Inter" panose="020B0502030000000004" pitchFamily="34" charset="0"/>
            </a:endParaRPr>
          </a:p>
          <a:p>
            <a:pPr marL="0" indent="0" algn="l">
              <a:lnSpc>
                <a:spcPct val="104000"/>
              </a:lnSpc>
              <a:buNone/>
            </a:pP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6774359" y="2397250"/>
            <a:ext cx="1774329" cy="2201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0000"/>
              </a:lnSpc>
              <a:buNone/>
            </a:pPr>
            <a:endParaRPr lang="en-US" sz="750" dirty="0"/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6ED3C7D8-2464-EFBF-1B77-E2225E8E6BF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8481" y="2803848"/>
            <a:ext cx="4105953" cy="2107624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93E70E90-CD6A-074C-B4A8-F45E2CCF4AA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97760" y="2803848"/>
            <a:ext cx="4097758" cy="2107623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 name="Slide 9">
    <p:bg>
      <p:bgPr>
        <a:blipFill dpi="0" rotWithShape="1">
          <a:blip r:embed="rId3">
            <a:lum/>
          </a:blip>
          <a:srcRect/>
          <a:stretch>
            <a:fillRect l="-4000" r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96119" y="320040"/>
            <a:ext cx="3387775" cy="60061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500" b="1" dirty="0">
                <a:solidFill>
                  <a:srgbClr val="385723"/>
                </a:solidFill>
                <a:latin typeface="Inter" panose="020B0502030000000004" pitchFamily="34" charset="0"/>
                <a:ea typeface="Inter" panose="020B0502030000000004" pitchFamily="34" charset="0"/>
                <a:cs typeface="Petrona Bold" pitchFamily="34" charset="-120"/>
              </a:rPr>
              <a:t>C-Crate &amp; S-Box</a:t>
            </a:r>
            <a:endParaRPr lang="en-US" sz="2500" dirty="0">
              <a:solidFill>
                <a:srgbClr val="385723"/>
              </a:solidFill>
              <a:latin typeface="Inter" panose="020B0502030000000004" pitchFamily="34" charset="0"/>
              <a:ea typeface="Inter" panose="020B0502030000000004" pitchFamily="34" charset="0"/>
            </a:endParaRPr>
          </a:p>
        </p:txBody>
      </p:sp>
      <p:sp>
        <p:nvSpPr>
          <p:cNvPr id="3" name="Text 1"/>
          <p:cNvSpPr/>
          <p:nvPr/>
        </p:nvSpPr>
        <p:spPr>
          <a:xfrm>
            <a:off x="352696" y="1048294"/>
            <a:ext cx="2795453" cy="30663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285750" indent="-285750" algn="l">
              <a:lnSpc>
                <a:spcPct val="104000"/>
              </a:lnSpc>
              <a:buFont typeface="Wingdings" panose="05000000000000000000" pitchFamily="2" charset="2"/>
              <a:buChar char="v"/>
            </a:pPr>
            <a:r>
              <a:rPr lang="en-US" sz="1300" b="1" dirty="0">
                <a:solidFill>
                  <a:srgbClr val="000000"/>
                </a:solidFill>
                <a:latin typeface="Inter" panose="020B0502030000000004" pitchFamily="34" charset="0"/>
                <a:ea typeface="Inter" panose="020B0502030000000004" pitchFamily="34" charset="0"/>
                <a:cs typeface="Petrona Bold" pitchFamily="34" charset="-120"/>
              </a:rPr>
              <a:t>C-Crate (Collapsible Crate)</a:t>
            </a:r>
            <a:endParaRPr lang="en-US" sz="1300" dirty="0">
              <a:latin typeface="Inter" panose="020B0502030000000004" pitchFamily="34" charset="0"/>
              <a:ea typeface="Inter" panose="020B0502030000000004" pitchFamily="34" charset="0"/>
            </a:endParaRPr>
          </a:p>
        </p:txBody>
      </p:sp>
      <p:sp>
        <p:nvSpPr>
          <p:cNvPr id="4" name="Text 2"/>
          <p:cNvSpPr/>
          <p:nvPr/>
        </p:nvSpPr>
        <p:spPr>
          <a:xfrm>
            <a:off x="352696" y="1455390"/>
            <a:ext cx="3853545" cy="2483062"/>
          </a:xfrm>
          <a:prstGeom prst="rect">
            <a:avLst/>
          </a:prstGeom>
          <a:solidFill>
            <a:srgbClr val="FFF9E7"/>
          </a:solidFill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27000"/>
              </a:lnSpc>
              <a:buNone/>
            </a:pPr>
            <a:r>
              <a:rPr lang="en-US" sz="12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 </a:t>
            </a:r>
          </a:p>
          <a:p>
            <a:pPr marL="0" indent="0" algn="l">
              <a:lnSpc>
                <a:spcPct val="127000"/>
              </a:lnSpc>
              <a:buNone/>
            </a:pPr>
            <a:r>
              <a:rPr lang="en-US" sz="12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 Collapsible wooden crates offer significant </a:t>
            </a:r>
          </a:p>
          <a:p>
            <a:pPr marL="0" indent="0" algn="l">
              <a:lnSpc>
                <a:spcPct val="127000"/>
              </a:lnSpc>
              <a:buNone/>
            </a:pPr>
            <a:r>
              <a:rPr lang="en-US" sz="12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 space-saving advantages over traditional fixed </a:t>
            </a:r>
          </a:p>
          <a:p>
            <a:pPr marL="0" indent="0" algn="l">
              <a:lnSpc>
                <a:spcPct val="127000"/>
              </a:lnSpc>
              <a:buNone/>
            </a:pPr>
            <a:r>
              <a:rPr lang="en-US" sz="12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 crates. When empty, they fold flat for efficient </a:t>
            </a:r>
          </a:p>
          <a:p>
            <a:pPr marL="0" indent="0" algn="l">
              <a:lnSpc>
                <a:spcPct val="127000"/>
              </a:lnSpc>
              <a:buNone/>
            </a:pPr>
            <a:r>
              <a:rPr lang="en-US" sz="12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 return shipping — dramatically reducing reverse </a:t>
            </a:r>
          </a:p>
          <a:p>
            <a:pPr marL="0" indent="0" algn="l">
              <a:lnSpc>
                <a:spcPct val="127000"/>
              </a:lnSpc>
              <a:buNone/>
            </a:pPr>
            <a:r>
              <a:rPr lang="en-US" sz="12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 logistics costs and storage footprint. A highly </a:t>
            </a:r>
          </a:p>
          <a:p>
            <a:pPr marL="0" indent="0" algn="l">
              <a:lnSpc>
                <a:spcPct val="127000"/>
              </a:lnSpc>
              <a:buNone/>
            </a:pPr>
            <a:r>
              <a:rPr lang="en-US" sz="12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 practical and reusable packaging choice for </a:t>
            </a:r>
          </a:p>
          <a:p>
            <a:pPr marL="0" indent="0" algn="l">
              <a:lnSpc>
                <a:spcPct val="127000"/>
              </a:lnSpc>
              <a:buNone/>
            </a:pPr>
            <a:r>
              <a:rPr lang="en-US" sz="12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 businesses with high-volume distribution needs.</a:t>
            </a:r>
            <a:endParaRPr lang="en-US" sz="1200" dirty="0"/>
          </a:p>
        </p:txBody>
      </p:sp>
      <p:sp>
        <p:nvSpPr>
          <p:cNvPr id="7" name="Text 3"/>
          <p:cNvSpPr/>
          <p:nvPr/>
        </p:nvSpPr>
        <p:spPr>
          <a:xfrm>
            <a:off x="4572000" y="1048294"/>
            <a:ext cx="2063427" cy="30663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285750" indent="-285750" algn="l">
              <a:lnSpc>
                <a:spcPct val="104000"/>
              </a:lnSpc>
              <a:buFont typeface="Wingdings" panose="05000000000000000000" pitchFamily="2" charset="2"/>
              <a:buChar char="v"/>
            </a:pPr>
            <a:r>
              <a:rPr lang="en-US" sz="1300" b="1" dirty="0">
                <a:solidFill>
                  <a:srgbClr val="000000"/>
                </a:solidFill>
                <a:latin typeface="Inter" panose="020B0502030000000004" pitchFamily="34" charset="0"/>
                <a:ea typeface="Inter" panose="020B0502030000000004" pitchFamily="34" charset="0"/>
                <a:cs typeface="Petrona Bold" pitchFamily="34" charset="-120"/>
              </a:rPr>
              <a:t>S-Box (Stud Box)</a:t>
            </a:r>
            <a:endParaRPr lang="en-US" sz="1300" dirty="0">
              <a:latin typeface="Inter" panose="020B0502030000000004" pitchFamily="34" charset="0"/>
              <a:ea typeface="Inter" panose="020B0502030000000004" pitchFamily="34" charset="0"/>
            </a:endParaRPr>
          </a:p>
        </p:txBody>
      </p:sp>
      <p:sp>
        <p:nvSpPr>
          <p:cNvPr id="8" name="Text 4"/>
          <p:cNvSpPr/>
          <p:nvPr/>
        </p:nvSpPr>
        <p:spPr>
          <a:xfrm>
            <a:off x="4572000" y="1455390"/>
            <a:ext cx="4219304" cy="2483062"/>
          </a:xfrm>
          <a:prstGeom prst="rect">
            <a:avLst/>
          </a:prstGeom>
          <a:solidFill>
            <a:srgbClr val="FFF9E7"/>
          </a:solidFill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27000"/>
              </a:lnSpc>
              <a:buNone/>
            </a:pPr>
            <a:r>
              <a:rPr lang="en-US" sz="12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 </a:t>
            </a:r>
          </a:p>
          <a:p>
            <a:pPr marL="0" indent="0" algn="l">
              <a:lnSpc>
                <a:spcPct val="127000"/>
              </a:lnSpc>
              <a:buNone/>
            </a:pPr>
            <a:r>
              <a:rPr lang="en-US" sz="12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 The Stud Box is a practical, versatile alternative to </a:t>
            </a:r>
          </a:p>
          <a:p>
            <a:pPr marL="0" indent="0" algn="l">
              <a:lnSpc>
                <a:spcPct val="127000"/>
              </a:lnSpc>
              <a:buNone/>
            </a:pPr>
            <a:r>
              <a:rPr lang="en-US" sz="12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 traditional plywood boxes. It provides full collapsibility </a:t>
            </a:r>
          </a:p>
          <a:p>
            <a:pPr marL="0" indent="0" algn="l">
              <a:lnSpc>
                <a:spcPct val="127000"/>
              </a:lnSpc>
              <a:buNone/>
            </a:pPr>
            <a:r>
              <a:rPr lang="en-US" sz="12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 and easy handling without sacrificing the structural </a:t>
            </a:r>
          </a:p>
          <a:p>
            <a:pPr marL="0" indent="0" algn="l">
              <a:lnSpc>
                <a:spcPct val="127000"/>
              </a:lnSpc>
              <a:buNone/>
            </a:pPr>
            <a:r>
              <a:rPr lang="en-US" sz="12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 strength required for heavy-duty industrial use — </a:t>
            </a:r>
          </a:p>
          <a:p>
            <a:pPr marL="0" indent="0" algn="l">
              <a:lnSpc>
                <a:spcPct val="127000"/>
              </a:lnSpc>
              <a:buNone/>
            </a:pPr>
            <a:r>
              <a:rPr lang="en-US" sz="12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 making it ideal for assembly line feeding and </a:t>
            </a:r>
          </a:p>
          <a:p>
            <a:pPr marL="0" indent="0" algn="l">
              <a:lnSpc>
                <a:spcPct val="127000"/>
              </a:lnSpc>
              <a:buNone/>
            </a:pPr>
            <a:r>
              <a:rPr lang="en-US" sz="12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 returnable packaging programs.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 name="Slide 10">
    <p:bg>
      <p:bgPr>
        <a:blipFill dpi="0" rotWithShape="1">
          <a:blip r:embed="rId3">
            <a:lum/>
          </a:blip>
          <a:srcRect/>
          <a:stretch>
            <a:fillRect l="-4000" r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96119" y="274320"/>
            <a:ext cx="3766319" cy="5682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500" b="1" dirty="0">
                <a:solidFill>
                  <a:srgbClr val="385723"/>
                </a:solidFill>
                <a:latin typeface="Inter" panose="020B0502030000000004" pitchFamily="34" charset="0"/>
                <a:ea typeface="Inter" panose="020B0502030000000004" pitchFamily="34" charset="0"/>
                <a:cs typeface="Petrona Bold" pitchFamily="34" charset="-120"/>
              </a:rPr>
              <a:t>Machinery &amp; Equipment</a:t>
            </a:r>
            <a:endParaRPr lang="en-US" sz="2500" dirty="0">
              <a:solidFill>
                <a:srgbClr val="385723"/>
              </a:solidFill>
              <a:latin typeface="Inter" panose="020B0502030000000004" pitchFamily="34" charset="0"/>
              <a:ea typeface="Inter" panose="020B0502030000000004" pitchFamily="34" charset="0"/>
            </a:endParaRPr>
          </a:p>
        </p:txBody>
      </p:sp>
      <p:sp>
        <p:nvSpPr>
          <p:cNvPr id="3" name="Text 1"/>
          <p:cNvSpPr/>
          <p:nvPr/>
        </p:nvSpPr>
        <p:spPr>
          <a:xfrm>
            <a:off x="496119" y="1051561"/>
            <a:ext cx="8151763" cy="78416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27000"/>
              </a:lnSpc>
              <a:buNone/>
            </a:pPr>
            <a:r>
              <a:rPr lang="en-US" sz="1300" b="1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With imported Italian machinery, Tyrix maintains the highest standards of quality and dimensional accuracy. All machines are equipped with integrated dust collection mechanisms, ensuring a clean, dust-free production environment that protects both product quality and worker safety.</a:t>
            </a:r>
            <a:endParaRPr lang="en-US" sz="1300" b="1" dirty="0"/>
          </a:p>
        </p:txBody>
      </p:sp>
      <p:sp>
        <p:nvSpPr>
          <p:cNvPr id="4" name="Shape 2"/>
          <p:cNvSpPr/>
          <p:nvPr/>
        </p:nvSpPr>
        <p:spPr>
          <a:xfrm>
            <a:off x="470669" y="2423217"/>
            <a:ext cx="4025652" cy="528174"/>
          </a:xfrm>
          <a:prstGeom prst="roundRect">
            <a:avLst>
              <a:gd name="adj" fmla="val 5619"/>
            </a:avLst>
          </a:prstGeom>
          <a:solidFill>
            <a:srgbClr val="FFF9E7"/>
          </a:solidFill>
          <a:ln w="14288">
            <a:solidFill>
              <a:srgbClr val="E7D5C5"/>
            </a:solidFill>
            <a:prstDash val="solid"/>
          </a:ln>
        </p:spPr>
        <p:txBody>
          <a:bodyPr/>
          <a:lstStyle/>
          <a:p>
            <a:endParaRPr lang="en-SG"/>
          </a:p>
        </p:txBody>
      </p:sp>
      <p:sp>
        <p:nvSpPr>
          <p:cNvPr id="5" name="Text 3"/>
          <p:cNvSpPr/>
          <p:nvPr/>
        </p:nvSpPr>
        <p:spPr>
          <a:xfrm>
            <a:off x="470669" y="2081434"/>
            <a:ext cx="1616645" cy="2184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285750" indent="-285750" algn="l">
              <a:lnSpc>
                <a:spcPct val="104000"/>
              </a:lnSpc>
              <a:buFont typeface="Wingdings" panose="05000000000000000000" pitchFamily="2" charset="2"/>
              <a:buChar char="v"/>
            </a:pPr>
            <a:r>
              <a:rPr lang="en-US" sz="1300" b="1" dirty="0">
                <a:solidFill>
                  <a:srgbClr val="272525"/>
                </a:solidFill>
                <a:latin typeface="Inter" panose="020B0502030000000004" pitchFamily="34" charset="0"/>
                <a:ea typeface="Inter" panose="020B0502030000000004" pitchFamily="34" charset="0"/>
                <a:cs typeface="Petrona Bold" pitchFamily="34" charset="-120"/>
              </a:rPr>
              <a:t>Panel Saw</a:t>
            </a:r>
            <a:endParaRPr lang="en-US" sz="1300" dirty="0">
              <a:latin typeface="Inter" panose="020B0502030000000004" pitchFamily="34" charset="0"/>
              <a:ea typeface="Inter" panose="020B0502030000000004" pitchFamily="34" charset="0"/>
            </a:endParaRPr>
          </a:p>
        </p:txBody>
      </p:sp>
      <p:sp>
        <p:nvSpPr>
          <p:cNvPr id="6" name="Text 4"/>
          <p:cNvSpPr/>
          <p:nvPr/>
        </p:nvSpPr>
        <p:spPr>
          <a:xfrm>
            <a:off x="622027" y="2431270"/>
            <a:ext cx="3874294" cy="52012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27000"/>
              </a:lnSpc>
              <a:buNone/>
            </a:pPr>
            <a:r>
              <a:rPr lang="en-US" sz="12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High-precision panel saw with integrated dust collector for clean, accurate panel cutting.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4622229" y="2431271"/>
            <a:ext cx="4025652" cy="515554"/>
          </a:xfrm>
          <a:prstGeom prst="roundRect">
            <a:avLst>
              <a:gd name="adj" fmla="val 5619"/>
            </a:avLst>
          </a:prstGeom>
          <a:solidFill>
            <a:srgbClr val="FFF9E7">
              <a:alpha val="95000"/>
            </a:srgbClr>
          </a:solidFill>
          <a:ln w="14288">
            <a:solidFill>
              <a:srgbClr val="E7D5C5"/>
            </a:solidFill>
            <a:prstDash val="solid"/>
          </a:ln>
        </p:spPr>
        <p:txBody>
          <a:bodyPr/>
          <a:lstStyle/>
          <a:p>
            <a:endParaRPr lang="en-SG"/>
          </a:p>
        </p:txBody>
      </p:sp>
      <p:sp>
        <p:nvSpPr>
          <p:cNvPr id="8" name="Text 6"/>
          <p:cNvSpPr/>
          <p:nvPr/>
        </p:nvSpPr>
        <p:spPr>
          <a:xfrm>
            <a:off x="4622230" y="2132859"/>
            <a:ext cx="1591196" cy="21842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285750" indent="-285750" algn="l">
              <a:lnSpc>
                <a:spcPct val="104000"/>
              </a:lnSpc>
              <a:buFont typeface="Wingdings" panose="05000000000000000000" pitchFamily="2" charset="2"/>
              <a:buChar char="v"/>
            </a:pPr>
            <a:r>
              <a:rPr lang="en-US" sz="1300" b="1" dirty="0">
                <a:solidFill>
                  <a:srgbClr val="272525"/>
                </a:solidFill>
                <a:latin typeface="Inter" panose="020B0502030000000004" pitchFamily="34" charset="0"/>
                <a:ea typeface="Inter" panose="020B0502030000000004" pitchFamily="34" charset="0"/>
                <a:cs typeface="Petrona Bold" pitchFamily="34" charset="-120"/>
              </a:rPr>
              <a:t>Band Saw</a:t>
            </a:r>
            <a:endParaRPr lang="en-US" sz="1300" dirty="0">
              <a:latin typeface="Inter" panose="020B0502030000000004" pitchFamily="34" charset="0"/>
              <a:ea typeface="Inter" panose="020B0502030000000004" pitchFamily="34" charset="0"/>
            </a:endParaRPr>
          </a:p>
        </p:txBody>
      </p:sp>
      <p:sp>
        <p:nvSpPr>
          <p:cNvPr id="9" name="Text 7"/>
          <p:cNvSpPr/>
          <p:nvPr/>
        </p:nvSpPr>
        <p:spPr>
          <a:xfrm>
            <a:off x="4748138" y="2454330"/>
            <a:ext cx="3773835" cy="49249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27000"/>
              </a:lnSpc>
              <a:buNone/>
            </a:pPr>
            <a:r>
              <a:rPr lang="en-US" sz="12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Vertical industrial band saw with built-in dust collection for clean profile cutting.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496119" y="3422133"/>
            <a:ext cx="4025652" cy="546443"/>
          </a:xfrm>
          <a:prstGeom prst="roundRect">
            <a:avLst>
              <a:gd name="adj" fmla="val 5619"/>
            </a:avLst>
          </a:prstGeom>
          <a:solidFill>
            <a:srgbClr val="FFF9E7">
              <a:alpha val="95000"/>
            </a:srgbClr>
          </a:solidFill>
          <a:ln w="14288">
            <a:solidFill>
              <a:srgbClr val="E7D5C5"/>
            </a:solidFill>
            <a:prstDash val="solid"/>
          </a:ln>
        </p:spPr>
        <p:txBody>
          <a:bodyPr/>
          <a:lstStyle/>
          <a:p>
            <a:endParaRPr lang="en-SG"/>
          </a:p>
        </p:txBody>
      </p:sp>
      <p:sp>
        <p:nvSpPr>
          <p:cNvPr id="11" name="Text 9"/>
          <p:cNvSpPr/>
          <p:nvPr/>
        </p:nvSpPr>
        <p:spPr>
          <a:xfrm>
            <a:off x="496119" y="3118015"/>
            <a:ext cx="1591195" cy="25487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285750" indent="-285750" algn="l">
              <a:lnSpc>
                <a:spcPct val="104000"/>
              </a:lnSpc>
              <a:buFont typeface="Wingdings" panose="05000000000000000000" pitchFamily="2" charset="2"/>
              <a:buChar char="v"/>
            </a:pPr>
            <a:r>
              <a:rPr lang="en-US" sz="1300" b="1" dirty="0">
                <a:solidFill>
                  <a:srgbClr val="272525"/>
                </a:solidFill>
                <a:latin typeface="Inter" panose="020B0502030000000004" pitchFamily="34" charset="0"/>
                <a:ea typeface="Inter" panose="020B0502030000000004" pitchFamily="34" charset="0"/>
                <a:cs typeface="Petrona Bold" pitchFamily="34" charset="-120"/>
              </a:rPr>
              <a:t>Planning M/C</a:t>
            </a:r>
            <a:endParaRPr lang="en-US" sz="1300" dirty="0">
              <a:latin typeface="Inter" panose="020B0502030000000004" pitchFamily="34" charset="0"/>
              <a:ea typeface="Inter" panose="020B0502030000000004" pitchFamily="34" charset="0"/>
            </a:endParaRPr>
          </a:p>
        </p:txBody>
      </p:sp>
      <p:sp>
        <p:nvSpPr>
          <p:cNvPr id="12" name="Text 10"/>
          <p:cNvSpPr/>
          <p:nvPr/>
        </p:nvSpPr>
        <p:spPr>
          <a:xfrm>
            <a:off x="622027" y="3442855"/>
            <a:ext cx="3773835" cy="5028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27000"/>
              </a:lnSpc>
              <a:buNone/>
            </a:pPr>
            <a:r>
              <a:rPr lang="en-US" sz="12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Industrial planning machine with dust collector for smooth, precise surface preparation.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4622229" y="3422133"/>
            <a:ext cx="4025652" cy="546442"/>
          </a:xfrm>
          <a:prstGeom prst="roundRect">
            <a:avLst>
              <a:gd name="adj" fmla="val 5619"/>
            </a:avLst>
          </a:prstGeom>
          <a:solidFill>
            <a:srgbClr val="FFF9E7">
              <a:alpha val="95000"/>
            </a:srgbClr>
          </a:solidFill>
          <a:ln w="14288">
            <a:solidFill>
              <a:srgbClr val="E7D5C5"/>
            </a:solidFill>
            <a:prstDash val="solid"/>
          </a:ln>
        </p:spPr>
        <p:txBody>
          <a:bodyPr/>
          <a:lstStyle/>
          <a:p>
            <a:endParaRPr lang="en-SG"/>
          </a:p>
        </p:txBody>
      </p:sp>
      <p:sp>
        <p:nvSpPr>
          <p:cNvPr id="14" name="Text 12"/>
          <p:cNvSpPr/>
          <p:nvPr/>
        </p:nvSpPr>
        <p:spPr>
          <a:xfrm>
            <a:off x="4622230" y="3165764"/>
            <a:ext cx="1591196" cy="20712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285750" indent="-285750" algn="l">
              <a:lnSpc>
                <a:spcPct val="104000"/>
              </a:lnSpc>
              <a:buFont typeface="Wingdings" panose="05000000000000000000" pitchFamily="2" charset="2"/>
              <a:buChar char="v"/>
            </a:pPr>
            <a:r>
              <a:rPr lang="en-US" sz="1300" b="1" dirty="0">
                <a:solidFill>
                  <a:srgbClr val="272525"/>
                </a:solidFill>
                <a:latin typeface="Inter" panose="020B0502030000000004" pitchFamily="34" charset="0"/>
                <a:ea typeface="Inter" panose="020B0502030000000004" pitchFamily="34" charset="0"/>
                <a:cs typeface="Petrona Bold" pitchFamily="34" charset="-120"/>
              </a:rPr>
              <a:t>Combi Planner</a:t>
            </a:r>
            <a:endParaRPr lang="en-US" sz="1300" dirty="0">
              <a:latin typeface="Inter" panose="020B0502030000000004" pitchFamily="34" charset="0"/>
              <a:ea typeface="Inter" panose="020B0502030000000004" pitchFamily="34" charset="0"/>
            </a:endParaRPr>
          </a:p>
        </p:txBody>
      </p:sp>
      <p:sp>
        <p:nvSpPr>
          <p:cNvPr id="15" name="Text 13"/>
          <p:cNvSpPr/>
          <p:nvPr/>
        </p:nvSpPr>
        <p:spPr>
          <a:xfrm>
            <a:off x="4748138" y="3442855"/>
            <a:ext cx="3773835" cy="39980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27000"/>
              </a:lnSpc>
              <a:buNone/>
            </a:pPr>
            <a:r>
              <a:rPr lang="en-US" sz="12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Multi-function combi planner with dust collection — combining multiple operations in a single pass.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496119" y="4439318"/>
            <a:ext cx="4025652" cy="519979"/>
          </a:xfrm>
          <a:prstGeom prst="roundRect">
            <a:avLst>
              <a:gd name="adj" fmla="val 5619"/>
            </a:avLst>
          </a:prstGeom>
          <a:solidFill>
            <a:srgbClr val="FFF9E7">
              <a:alpha val="95000"/>
            </a:srgbClr>
          </a:solidFill>
          <a:ln w="14288">
            <a:solidFill>
              <a:srgbClr val="E7D5C5"/>
            </a:solidFill>
            <a:prstDash val="solid"/>
          </a:ln>
        </p:spPr>
        <p:txBody>
          <a:bodyPr/>
          <a:lstStyle/>
          <a:p>
            <a:endParaRPr lang="en-SG"/>
          </a:p>
        </p:txBody>
      </p:sp>
      <p:sp>
        <p:nvSpPr>
          <p:cNvPr id="17" name="Text 15"/>
          <p:cNvSpPr/>
          <p:nvPr/>
        </p:nvSpPr>
        <p:spPr>
          <a:xfrm>
            <a:off x="496119" y="4091938"/>
            <a:ext cx="1591195" cy="2159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285750" indent="-285750" algn="l">
              <a:lnSpc>
                <a:spcPct val="104000"/>
              </a:lnSpc>
              <a:buFont typeface="Wingdings" panose="05000000000000000000" pitchFamily="2" charset="2"/>
              <a:buChar char="v"/>
            </a:pPr>
            <a:r>
              <a:rPr lang="en-US" sz="1300" b="1" dirty="0">
                <a:solidFill>
                  <a:srgbClr val="272525"/>
                </a:solidFill>
                <a:latin typeface="Inter" panose="020B0502030000000004" pitchFamily="34" charset="0"/>
                <a:ea typeface="Inter" panose="020B0502030000000004" pitchFamily="34" charset="0"/>
                <a:cs typeface="Petrona Bold" pitchFamily="34" charset="-120"/>
              </a:rPr>
              <a:t>Vertical Drilling</a:t>
            </a:r>
            <a:endParaRPr lang="en-US" sz="1300" dirty="0">
              <a:latin typeface="Inter" panose="020B0502030000000004" pitchFamily="34" charset="0"/>
              <a:ea typeface="Inter" panose="020B0502030000000004" pitchFamily="34" charset="0"/>
            </a:endParaRPr>
          </a:p>
        </p:txBody>
      </p:sp>
      <p:sp>
        <p:nvSpPr>
          <p:cNvPr id="18" name="Text 16"/>
          <p:cNvSpPr/>
          <p:nvPr/>
        </p:nvSpPr>
        <p:spPr>
          <a:xfrm>
            <a:off x="622027" y="4470690"/>
            <a:ext cx="3773835" cy="2225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27000"/>
              </a:lnSpc>
              <a:buNone/>
            </a:pPr>
            <a:r>
              <a:rPr lang="en-US" sz="12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Precision vertical drilling machine for accurate hole placement on all pallet and crate components.</a:t>
            </a:r>
            <a:endParaRPr lang="en-US" sz="1200" dirty="0"/>
          </a:p>
        </p:txBody>
      </p:sp>
      <p:sp>
        <p:nvSpPr>
          <p:cNvPr id="19" name="Shape 17"/>
          <p:cNvSpPr/>
          <p:nvPr/>
        </p:nvSpPr>
        <p:spPr>
          <a:xfrm>
            <a:off x="4622229" y="4412855"/>
            <a:ext cx="4025652" cy="546442"/>
          </a:xfrm>
          <a:prstGeom prst="roundRect">
            <a:avLst>
              <a:gd name="adj" fmla="val 5619"/>
            </a:avLst>
          </a:prstGeom>
          <a:solidFill>
            <a:srgbClr val="FFF9E7">
              <a:alpha val="95000"/>
            </a:srgbClr>
          </a:solidFill>
          <a:ln w="14288">
            <a:solidFill>
              <a:srgbClr val="E7D5C5"/>
            </a:solidFill>
            <a:prstDash val="solid"/>
          </a:ln>
        </p:spPr>
        <p:txBody>
          <a:bodyPr/>
          <a:lstStyle/>
          <a:p>
            <a:endParaRPr lang="en-SG"/>
          </a:p>
        </p:txBody>
      </p:sp>
      <p:sp>
        <p:nvSpPr>
          <p:cNvPr id="20" name="Text 18"/>
          <p:cNvSpPr/>
          <p:nvPr/>
        </p:nvSpPr>
        <p:spPr>
          <a:xfrm>
            <a:off x="4622230" y="4091939"/>
            <a:ext cx="1591195" cy="1950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285750" indent="-285750" algn="l">
              <a:lnSpc>
                <a:spcPct val="104000"/>
              </a:lnSpc>
              <a:buFont typeface="Wingdings" panose="05000000000000000000" pitchFamily="2" charset="2"/>
              <a:buChar char="v"/>
            </a:pPr>
            <a:r>
              <a:rPr lang="en-US" sz="1300" b="1" dirty="0">
                <a:solidFill>
                  <a:srgbClr val="272525"/>
                </a:solidFill>
                <a:latin typeface="Inter" panose="020B0502030000000004" pitchFamily="34" charset="0"/>
                <a:ea typeface="Inter" panose="020B0502030000000004" pitchFamily="34" charset="0"/>
                <a:cs typeface="Petrona Bold" pitchFamily="34" charset="-120"/>
              </a:rPr>
              <a:t>Riveting M/C</a:t>
            </a:r>
            <a:endParaRPr lang="en-US" sz="1300" dirty="0">
              <a:latin typeface="Inter" panose="020B0502030000000004" pitchFamily="34" charset="0"/>
              <a:ea typeface="Inter" panose="020B0502030000000004" pitchFamily="34" charset="0"/>
            </a:endParaRPr>
          </a:p>
        </p:txBody>
      </p:sp>
      <p:sp>
        <p:nvSpPr>
          <p:cNvPr id="21" name="Text 19"/>
          <p:cNvSpPr/>
          <p:nvPr/>
        </p:nvSpPr>
        <p:spPr>
          <a:xfrm>
            <a:off x="4748138" y="4439319"/>
            <a:ext cx="3773835" cy="51997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27000"/>
              </a:lnSpc>
              <a:buNone/>
            </a:pPr>
            <a:r>
              <a:rPr lang="en-US" sz="12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Industrial riveting machine for secure, consistent assembly of pallet collar hinges and fittings.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 name="Slide 17">
    <p:bg>
      <p:bgPr>
        <a:blipFill dpi="0" rotWithShape="1">
          <a:blip r:embed="rId3">
            <a:lum/>
          </a:blip>
          <a:srcRect/>
          <a:stretch>
            <a:fillRect l="-4000" r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96119" y="228600"/>
            <a:ext cx="7149778" cy="4711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500" b="1" dirty="0">
                <a:solidFill>
                  <a:srgbClr val="385723"/>
                </a:solidFill>
                <a:latin typeface="Inter" panose="020B0502030000000004" pitchFamily="34" charset="0"/>
                <a:ea typeface="Inter" panose="020B0502030000000004" pitchFamily="34" charset="0"/>
                <a:cs typeface="Petrona Bold" pitchFamily="34" charset="-120"/>
              </a:rPr>
              <a:t>Protective Packaging for Transport &amp; Storage</a:t>
            </a:r>
            <a:endParaRPr lang="en-US" sz="2500" dirty="0">
              <a:solidFill>
                <a:srgbClr val="385723"/>
              </a:solidFill>
              <a:latin typeface="Inter" panose="020B0502030000000004" pitchFamily="34" charset="0"/>
              <a:ea typeface="Inter" panose="020B0502030000000004" pitchFamily="34" charset="0"/>
            </a:endParaRPr>
          </a:p>
        </p:txBody>
      </p:sp>
      <p:sp>
        <p:nvSpPr>
          <p:cNvPr id="3" name="Text 1"/>
          <p:cNvSpPr/>
          <p:nvPr/>
        </p:nvSpPr>
        <p:spPr>
          <a:xfrm>
            <a:off x="496119" y="836023"/>
            <a:ext cx="8151763" cy="80423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300" b="1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Tyrix provides a comprehensive suite of protective packaging solutions engineered to safeguard products during international transit and long-term storage — addressing moisture, corrosion, movement, and contamination risks.</a:t>
            </a:r>
            <a:endParaRPr lang="en-US" sz="1300" b="1" dirty="0"/>
          </a:p>
        </p:txBody>
      </p:sp>
      <p:sp>
        <p:nvSpPr>
          <p:cNvPr id="5" name="Text 2"/>
          <p:cNvSpPr/>
          <p:nvPr/>
        </p:nvSpPr>
        <p:spPr>
          <a:xfrm>
            <a:off x="124097" y="1776549"/>
            <a:ext cx="2047157" cy="2365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285750" indent="-285750" algn="l">
              <a:lnSpc>
                <a:spcPct val="104000"/>
              </a:lnSpc>
              <a:buFont typeface="Wingdings" panose="05000000000000000000" pitchFamily="2" charset="2"/>
              <a:buChar char="v"/>
            </a:pPr>
            <a:r>
              <a:rPr lang="en-US" sz="1300" b="1" dirty="0">
                <a:solidFill>
                  <a:srgbClr val="272525"/>
                </a:solidFill>
                <a:latin typeface="Inter" panose="020B0502030000000004" pitchFamily="34" charset="0"/>
                <a:ea typeface="Inter" panose="020B0502030000000004" pitchFamily="34" charset="0"/>
                <a:cs typeface="Petrona Bold" pitchFamily="34" charset="-120"/>
              </a:rPr>
              <a:t>Heat Shrink Wrapping</a:t>
            </a:r>
            <a:endParaRPr lang="en-US" sz="1300" dirty="0">
              <a:latin typeface="Inter" panose="020B0502030000000004" pitchFamily="34" charset="0"/>
              <a:ea typeface="Inter" panose="020B0502030000000004" pitchFamily="34" charset="0"/>
            </a:endParaRPr>
          </a:p>
        </p:txBody>
      </p:sp>
      <p:sp>
        <p:nvSpPr>
          <p:cNvPr id="6" name="Text 3"/>
          <p:cNvSpPr/>
          <p:nvPr/>
        </p:nvSpPr>
        <p:spPr>
          <a:xfrm>
            <a:off x="91328" y="2065394"/>
            <a:ext cx="2266406" cy="1579142"/>
          </a:xfrm>
          <a:prstGeom prst="rect">
            <a:avLst/>
          </a:prstGeom>
          <a:solidFill>
            <a:srgbClr val="FFF9E7"/>
          </a:solidFill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2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 Tight plastic wrap applied </a:t>
            </a:r>
          </a:p>
          <a:p>
            <a:pPr marL="0" indent="0" algn="l">
              <a:lnSpc>
                <a:spcPct val="133000"/>
              </a:lnSpc>
              <a:buNone/>
            </a:pPr>
            <a:r>
              <a:rPr lang="en-US" sz="12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 over products and pallets for</a:t>
            </a:r>
          </a:p>
          <a:p>
            <a:pPr marL="0" indent="0" algn="l">
              <a:lnSpc>
                <a:spcPct val="133000"/>
              </a:lnSpc>
              <a:buNone/>
            </a:pPr>
            <a:r>
              <a:rPr lang="en-US" sz="12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 moisture, dust, and tampering</a:t>
            </a:r>
          </a:p>
          <a:p>
            <a:pPr marL="0" indent="0" algn="l">
              <a:lnSpc>
                <a:spcPct val="133000"/>
              </a:lnSpc>
              <a:buNone/>
            </a:pPr>
            <a:r>
              <a:rPr lang="en-US" sz="12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 protection during transport </a:t>
            </a:r>
          </a:p>
          <a:p>
            <a:pPr marL="0" indent="0" algn="l">
              <a:lnSpc>
                <a:spcPct val="133000"/>
              </a:lnSpc>
              <a:buNone/>
            </a:pPr>
            <a:r>
              <a:rPr lang="en-US" sz="12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 and outdoor storage.</a:t>
            </a:r>
            <a:endParaRPr lang="en-US" sz="1200" dirty="0"/>
          </a:p>
        </p:txBody>
      </p:sp>
      <p:sp>
        <p:nvSpPr>
          <p:cNvPr id="8" name="Text 4"/>
          <p:cNvSpPr/>
          <p:nvPr/>
        </p:nvSpPr>
        <p:spPr>
          <a:xfrm>
            <a:off x="2436225" y="1776549"/>
            <a:ext cx="1822268" cy="21789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285750" indent="-285750" algn="l">
              <a:lnSpc>
                <a:spcPct val="104000"/>
              </a:lnSpc>
              <a:buFont typeface="Wingdings" panose="05000000000000000000" pitchFamily="2" charset="2"/>
              <a:buChar char="v"/>
            </a:pPr>
            <a:r>
              <a:rPr lang="en-US" sz="1300" b="1" dirty="0">
                <a:solidFill>
                  <a:srgbClr val="272525"/>
                </a:solidFill>
                <a:latin typeface="Inter" panose="020B0502030000000004" pitchFamily="34" charset="0"/>
                <a:ea typeface="Inter" panose="020B0502030000000004" pitchFamily="34" charset="0"/>
                <a:cs typeface="Petrona Bold" pitchFamily="34" charset="-120"/>
              </a:rPr>
              <a:t>VCI Solutions</a:t>
            </a:r>
            <a:endParaRPr lang="en-US" sz="1300" dirty="0">
              <a:latin typeface="Inter" panose="020B0502030000000004" pitchFamily="34" charset="0"/>
              <a:ea typeface="Inter" panose="020B0502030000000004" pitchFamily="34" charset="0"/>
            </a:endParaRPr>
          </a:p>
        </p:txBody>
      </p:sp>
      <p:sp>
        <p:nvSpPr>
          <p:cNvPr id="9" name="Text 5"/>
          <p:cNvSpPr/>
          <p:nvPr/>
        </p:nvSpPr>
        <p:spPr>
          <a:xfrm>
            <a:off x="2436224" y="2065395"/>
            <a:ext cx="2135776" cy="1579142"/>
          </a:xfrm>
          <a:prstGeom prst="rect">
            <a:avLst/>
          </a:prstGeom>
          <a:solidFill>
            <a:srgbClr val="FFF9E7"/>
          </a:solidFill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2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 Vapor Corrosion Inhibitor</a:t>
            </a:r>
          </a:p>
          <a:p>
            <a:pPr marL="0" indent="0" algn="l">
              <a:lnSpc>
                <a:spcPct val="133000"/>
              </a:lnSpc>
              <a:buNone/>
            </a:pPr>
            <a:r>
              <a:rPr lang="en-US" sz="12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 packaging that actively </a:t>
            </a:r>
          </a:p>
          <a:p>
            <a:pPr marL="0" indent="0" algn="l">
              <a:lnSpc>
                <a:spcPct val="133000"/>
              </a:lnSpc>
              <a:buNone/>
            </a:pPr>
            <a:r>
              <a:rPr lang="en-US" sz="12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 prevents corrosion on metal</a:t>
            </a:r>
          </a:p>
          <a:p>
            <a:pPr marL="0" indent="0" algn="l">
              <a:lnSpc>
                <a:spcPct val="133000"/>
              </a:lnSpc>
              <a:buNone/>
            </a:pPr>
            <a:r>
              <a:rPr lang="en-US" sz="12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 surfaces during storage and</a:t>
            </a:r>
          </a:p>
          <a:p>
            <a:pPr marL="0" indent="0" algn="l">
              <a:lnSpc>
                <a:spcPct val="133000"/>
              </a:lnSpc>
              <a:buNone/>
            </a:pPr>
            <a:r>
              <a:rPr lang="en-US" sz="12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 long-distance sea or air </a:t>
            </a:r>
          </a:p>
          <a:p>
            <a:pPr marL="0" indent="0" algn="l">
              <a:lnSpc>
                <a:spcPct val="133000"/>
              </a:lnSpc>
              <a:buNone/>
            </a:pPr>
            <a:r>
              <a:rPr lang="en-US" sz="12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 transit.</a:t>
            </a:r>
            <a:endParaRPr lang="en-US" sz="1200" dirty="0"/>
          </a:p>
        </p:txBody>
      </p:sp>
      <p:sp>
        <p:nvSpPr>
          <p:cNvPr id="11" name="Text 6"/>
          <p:cNvSpPr/>
          <p:nvPr/>
        </p:nvSpPr>
        <p:spPr>
          <a:xfrm>
            <a:off x="4647339" y="1776549"/>
            <a:ext cx="2227216" cy="2365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285750" indent="-285750" algn="l">
              <a:lnSpc>
                <a:spcPct val="104000"/>
              </a:lnSpc>
              <a:buFont typeface="Wingdings" panose="05000000000000000000" pitchFamily="2" charset="2"/>
              <a:buChar char="v"/>
            </a:pPr>
            <a:r>
              <a:rPr lang="en-US" sz="1300" b="1" dirty="0">
                <a:solidFill>
                  <a:srgbClr val="272525"/>
                </a:solidFill>
                <a:latin typeface="Inter" panose="020B0502030000000004" pitchFamily="34" charset="0"/>
                <a:ea typeface="Inter" panose="020B0502030000000004" pitchFamily="34" charset="0"/>
                <a:cs typeface="Petrona Bold" pitchFamily="34" charset="-120"/>
              </a:rPr>
              <a:t>Vacuum Packaging</a:t>
            </a:r>
            <a:endParaRPr lang="en-US" sz="1300" dirty="0">
              <a:latin typeface="Inter" panose="020B0502030000000004" pitchFamily="34" charset="0"/>
              <a:ea typeface="Inter" panose="020B0502030000000004" pitchFamily="34" charset="0"/>
            </a:endParaRPr>
          </a:p>
        </p:txBody>
      </p:sp>
      <p:sp>
        <p:nvSpPr>
          <p:cNvPr id="12" name="Text 7"/>
          <p:cNvSpPr/>
          <p:nvPr/>
        </p:nvSpPr>
        <p:spPr>
          <a:xfrm>
            <a:off x="4647339" y="2065394"/>
            <a:ext cx="2227216" cy="1579143"/>
          </a:xfrm>
          <a:prstGeom prst="rect">
            <a:avLst/>
          </a:prstGeom>
          <a:solidFill>
            <a:srgbClr val="FFF9E7"/>
          </a:solidFill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2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 Vacuum-sealed silver barrier</a:t>
            </a:r>
          </a:p>
          <a:p>
            <a:pPr marL="0" indent="0" algn="l">
              <a:lnSpc>
                <a:spcPct val="133000"/>
              </a:lnSpc>
              <a:buNone/>
            </a:pPr>
            <a:r>
              <a:rPr lang="en-US" sz="12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 material that protects </a:t>
            </a:r>
          </a:p>
          <a:p>
            <a:pPr marL="0" indent="0" algn="l">
              <a:lnSpc>
                <a:spcPct val="133000"/>
              </a:lnSpc>
              <a:buNone/>
            </a:pPr>
            <a:r>
              <a:rPr lang="en-US" sz="12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 contents from moisture, </a:t>
            </a:r>
          </a:p>
          <a:p>
            <a:pPr marL="0" indent="0" algn="l">
              <a:lnSpc>
                <a:spcPct val="133000"/>
              </a:lnSpc>
              <a:buNone/>
            </a:pPr>
            <a:r>
              <a:rPr lang="en-US" sz="12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 oxygen, and atmospheric </a:t>
            </a:r>
          </a:p>
          <a:p>
            <a:pPr marL="0" indent="0" algn="l">
              <a:lnSpc>
                <a:spcPct val="133000"/>
              </a:lnSpc>
              <a:buNone/>
            </a:pPr>
            <a:r>
              <a:rPr lang="en-US" sz="12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 contamination — ideal for </a:t>
            </a:r>
          </a:p>
          <a:p>
            <a:pPr marL="0" indent="0" algn="l">
              <a:lnSpc>
                <a:spcPct val="133000"/>
              </a:lnSpc>
              <a:buNone/>
            </a:pPr>
            <a:r>
              <a:rPr lang="en-US" sz="12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 precision components.</a:t>
            </a:r>
            <a:endParaRPr lang="en-US" sz="1200" dirty="0"/>
          </a:p>
        </p:txBody>
      </p:sp>
      <p:sp>
        <p:nvSpPr>
          <p:cNvPr id="14" name="Text 8"/>
          <p:cNvSpPr/>
          <p:nvPr/>
        </p:nvSpPr>
        <p:spPr>
          <a:xfrm>
            <a:off x="6972642" y="1776549"/>
            <a:ext cx="1381601" cy="2365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285750" indent="-285750" algn="l">
              <a:lnSpc>
                <a:spcPct val="104000"/>
              </a:lnSpc>
              <a:buFont typeface="Wingdings" panose="05000000000000000000" pitchFamily="2" charset="2"/>
              <a:buChar char="v"/>
            </a:pPr>
            <a:r>
              <a:rPr lang="en-US" sz="1300" b="1" dirty="0">
                <a:solidFill>
                  <a:srgbClr val="272525"/>
                </a:solidFill>
                <a:latin typeface="Inter" panose="020B0502030000000004" pitchFamily="34" charset="0"/>
                <a:ea typeface="Inter" panose="020B0502030000000004" pitchFamily="34" charset="0"/>
                <a:cs typeface="Petrona Bold" pitchFamily="34" charset="-120"/>
              </a:rPr>
              <a:t>Lashing</a:t>
            </a:r>
            <a:endParaRPr lang="en-US" sz="1300" dirty="0">
              <a:latin typeface="Inter" panose="020B0502030000000004" pitchFamily="34" charset="0"/>
              <a:ea typeface="Inter" panose="020B0502030000000004" pitchFamily="34" charset="0"/>
            </a:endParaRPr>
          </a:p>
        </p:txBody>
      </p:sp>
      <p:sp>
        <p:nvSpPr>
          <p:cNvPr id="15" name="Text 9"/>
          <p:cNvSpPr/>
          <p:nvPr/>
        </p:nvSpPr>
        <p:spPr>
          <a:xfrm>
            <a:off x="6972642" y="2094187"/>
            <a:ext cx="2060325" cy="1579143"/>
          </a:xfrm>
          <a:prstGeom prst="rect">
            <a:avLst/>
          </a:prstGeom>
          <a:solidFill>
            <a:srgbClr val="FFF9E7"/>
          </a:solidFill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2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 Secure load lashing with</a:t>
            </a:r>
          </a:p>
          <a:p>
            <a:pPr marL="0" indent="0" algn="l">
              <a:lnSpc>
                <a:spcPct val="133000"/>
              </a:lnSpc>
              <a:buNone/>
            </a:pPr>
            <a:r>
              <a:rPr lang="en-US" sz="12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 industrial-grade straps </a:t>
            </a:r>
          </a:p>
          <a:p>
            <a:pPr marL="0" indent="0" algn="l">
              <a:lnSpc>
                <a:spcPct val="133000"/>
              </a:lnSpc>
              <a:buNone/>
            </a:pPr>
            <a:r>
              <a:rPr lang="en-US" sz="12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 inside shipping containers</a:t>
            </a:r>
          </a:p>
          <a:p>
            <a:pPr marL="0" indent="0" algn="l">
              <a:lnSpc>
                <a:spcPct val="133000"/>
              </a:lnSpc>
              <a:buNone/>
            </a:pPr>
            <a:r>
              <a:rPr lang="en-US" sz="12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 to prevent any movement, </a:t>
            </a:r>
          </a:p>
          <a:p>
            <a:pPr marL="0" indent="0" algn="l">
              <a:lnSpc>
                <a:spcPct val="133000"/>
              </a:lnSpc>
              <a:buNone/>
            </a:pPr>
            <a:r>
              <a:rPr lang="en-US" sz="12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 shifting, or tipping during </a:t>
            </a:r>
          </a:p>
          <a:p>
            <a:pPr marL="0" indent="0" algn="l">
              <a:lnSpc>
                <a:spcPct val="133000"/>
              </a:lnSpc>
              <a:buNone/>
            </a:pPr>
            <a:r>
              <a:rPr lang="en-US" sz="12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 ocean transit.</a:t>
            </a:r>
            <a:endParaRPr lang="en-US" sz="1200" dirty="0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0EA96FBA-F84C-375E-7E04-BC7FA5CFFD2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328" y="3749040"/>
            <a:ext cx="2266406" cy="1337547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692E4963-E7BE-3EE5-63DC-22FC65388EC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55820" y="3749040"/>
            <a:ext cx="2116180" cy="1337547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8698860D-5435-2A46-6E1A-A8829D34DE0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47340" y="3749040"/>
            <a:ext cx="2227216" cy="1337547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5098AC92-E52A-222D-5506-57EDA35913B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972642" y="3749040"/>
            <a:ext cx="2060325" cy="1337547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 name="Slide 19">
    <p:bg>
      <p:bgPr>
        <a:blipFill dpi="0" rotWithShape="1">
          <a:blip r:embed="rId3">
            <a:lum/>
          </a:blip>
          <a:srcRect/>
          <a:stretch>
            <a:fillRect l="-4000" r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96119" y="350937"/>
            <a:ext cx="1596851" cy="1425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Inter" panose="020B0502030000000004" pitchFamily="34" charset="0"/>
                <a:ea typeface="Inter" panose="020B0502030000000004" pitchFamily="34" charset="0"/>
                <a:cs typeface="Petrona Bold" pitchFamily="34" charset="-120"/>
              </a:rPr>
              <a:t>Get In Touch</a:t>
            </a:r>
            <a:endParaRPr lang="en-US" sz="1200" dirty="0">
              <a:latin typeface="Inter" panose="020B0502030000000004" pitchFamily="34" charset="0"/>
              <a:ea typeface="Inter" panose="020B0502030000000004" pitchFamily="34" charset="0"/>
            </a:endParaRPr>
          </a:p>
        </p:txBody>
      </p:sp>
      <p:sp>
        <p:nvSpPr>
          <p:cNvPr id="3" name="Text 1"/>
          <p:cNvSpPr/>
          <p:nvPr/>
        </p:nvSpPr>
        <p:spPr>
          <a:xfrm>
            <a:off x="433611" y="517699"/>
            <a:ext cx="4180061" cy="28485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500" b="1" dirty="0">
                <a:solidFill>
                  <a:srgbClr val="385723"/>
                </a:solidFill>
                <a:latin typeface="Inter" panose="020B0502030000000004" pitchFamily="34" charset="0"/>
                <a:ea typeface="Inter" panose="020B0502030000000004" pitchFamily="34" charset="0"/>
                <a:cs typeface="Petrona Bold" pitchFamily="34" charset="-120"/>
              </a:rPr>
              <a:t>Contact Tyrix Packaging Solutions</a:t>
            </a:r>
            <a:endParaRPr lang="en-US" sz="2500" dirty="0">
              <a:solidFill>
                <a:srgbClr val="385723"/>
              </a:solidFill>
              <a:latin typeface="Inter" panose="020B0502030000000004" pitchFamily="34" charset="0"/>
              <a:ea typeface="Inter" panose="020B0502030000000004" pitchFamily="34" charset="0"/>
            </a:endParaRPr>
          </a:p>
        </p:txBody>
      </p:sp>
      <p:sp>
        <p:nvSpPr>
          <p:cNvPr id="4" name="Shape 2"/>
          <p:cNvSpPr/>
          <p:nvPr/>
        </p:nvSpPr>
        <p:spPr>
          <a:xfrm>
            <a:off x="433611" y="1096937"/>
            <a:ext cx="3210926" cy="1985897"/>
          </a:xfrm>
          <a:prstGeom prst="roundRect">
            <a:avLst>
              <a:gd name="adj" fmla="val 1604"/>
            </a:avLst>
          </a:prstGeom>
          <a:solidFill>
            <a:srgbClr val="FFF9E7">
              <a:alpha val="95000"/>
            </a:srgbClr>
          </a:solidFill>
          <a:ln>
            <a:solidFill>
              <a:srgbClr val="E7D5C5"/>
            </a:solidFill>
          </a:ln>
        </p:spPr>
        <p:txBody>
          <a:bodyPr/>
          <a:lstStyle/>
          <a:p>
            <a:endParaRPr lang="en-SG" dirty="0"/>
          </a:p>
        </p:txBody>
      </p:sp>
      <p:sp>
        <p:nvSpPr>
          <p:cNvPr id="5" name="Text 3"/>
          <p:cNvSpPr/>
          <p:nvPr/>
        </p:nvSpPr>
        <p:spPr>
          <a:xfrm>
            <a:off x="520378" y="1222473"/>
            <a:ext cx="1596851" cy="17064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b="1" dirty="0"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Visit Us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520378" y="1516854"/>
            <a:ext cx="2921685" cy="49859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13000"/>
              </a:lnSpc>
              <a:buNone/>
            </a:pPr>
            <a:r>
              <a:rPr lang="en-US" sz="1000" dirty="0">
                <a:latin typeface="Inter" pitchFamily="34" charset="0"/>
                <a:ea typeface="Inter" pitchFamily="34" charset="-122"/>
                <a:cs typeface="Inter" pitchFamily="34" charset="-120"/>
              </a:rPr>
              <a:t>No.1/54, Sriperumbudur Main Road,</a:t>
            </a:r>
            <a:endParaRPr lang="en-US" sz="1000" dirty="0"/>
          </a:p>
          <a:p>
            <a:pPr marL="0" indent="0" algn="l">
              <a:lnSpc>
                <a:spcPct val="113000"/>
              </a:lnSpc>
              <a:buNone/>
            </a:pPr>
            <a:r>
              <a:rPr lang="en-US" sz="1000" dirty="0" err="1">
                <a:latin typeface="Inter" pitchFamily="34" charset="0"/>
                <a:ea typeface="Inter" pitchFamily="34" charset="-122"/>
                <a:cs typeface="Inter" pitchFamily="34" charset="-120"/>
              </a:rPr>
              <a:t>Amerambedu</a:t>
            </a:r>
            <a:r>
              <a:rPr lang="en-US" sz="1000" dirty="0">
                <a:latin typeface="Inter" pitchFamily="34" charset="0"/>
                <a:ea typeface="Inter" pitchFamily="34" charset="-122"/>
                <a:cs typeface="Inter" pitchFamily="34" charset="-120"/>
              </a:rPr>
              <a:t> Village, </a:t>
            </a:r>
            <a:r>
              <a:rPr lang="en-US" sz="1000" dirty="0" err="1">
                <a:latin typeface="Inter" pitchFamily="34" charset="0"/>
                <a:ea typeface="Inter" pitchFamily="34" charset="-122"/>
                <a:cs typeface="Inter" pitchFamily="34" charset="-120"/>
              </a:rPr>
              <a:t>Kundrathur</a:t>
            </a:r>
            <a:r>
              <a:rPr lang="en-US" sz="1000" dirty="0">
                <a:latin typeface="Inter" pitchFamily="34" charset="0"/>
                <a:ea typeface="Inter" pitchFamily="34" charset="-122"/>
                <a:cs typeface="Inter" pitchFamily="34" charset="-120"/>
              </a:rPr>
              <a:t> Taluk,</a:t>
            </a:r>
            <a:endParaRPr lang="en-US" sz="1000" dirty="0"/>
          </a:p>
          <a:p>
            <a:pPr marL="0" indent="0" algn="l">
              <a:lnSpc>
                <a:spcPct val="113000"/>
              </a:lnSpc>
              <a:buNone/>
            </a:pPr>
            <a:r>
              <a:rPr lang="en-US" sz="1000" dirty="0">
                <a:latin typeface="Inter" pitchFamily="34" charset="0"/>
                <a:ea typeface="Inter" pitchFamily="34" charset="-122"/>
                <a:cs typeface="Inter" pitchFamily="34" charset="-120"/>
              </a:rPr>
              <a:t>Kanchipuram District, </a:t>
            </a:r>
            <a:r>
              <a:rPr lang="en-US" sz="1000" dirty="0" err="1">
                <a:latin typeface="Inter" pitchFamily="34" charset="0"/>
                <a:ea typeface="Inter" pitchFamily="34" charset="-122"/>
                <a:cs typeface="Inter" pitchFamily="34" charset="-120"/>
              </a:rPr>
              <a:t>TamilNadu</a:t>
            </a:r>
            <a:r>
              <a:rPr lang="en-US" sz="1000" dirty="0">
                <a:latin typeface="Inter" pitchFamily="34" charset="0"/>
                <a:ea typeface="Inter" pitchFamily="34" charset="-122"/>
                <a:cs typeface="Inter" pitchFamily="34" charset="-120"/>
              </a:rPr>
              <a:t> 602109, India</a:t>
            </a:r>
          </a:p>
          <a:p>
            <a:pPr marL="0" indent="0" algn="l">
              <a:lnSpc>
                <a:spcPct val="113000"/>
              </a:lnSpc>
              <a:buNone/>
            </a:pPr>
            <a:endParaRPr lang="en-US" sz="1000" dirty="0">
              <a:latin typeface="Inter" pitchFamily="34" charset="0"/>
              <a:ea typeface="Inter" pitchFamily="34" charset="-122"/>
            </a:endParaRPr>
          </a:p>
          <a:p>
            <a:pPr marL="0" indent="0" algn="l">
              <a:lnSpc>
                <a:spcPct val="113000"/>
              </a:lnSpc>
              <a:buNone/>
            </a:pP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520378" y="2139187"/>
            <a:ext cx="1596851" cy="17107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b="1" dirty="0"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Call Us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520378" y="2421061"/>
            <a:ext cx="3921472" cy="37415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>
              <a:lnSpc>
                <a:spcPct val="113000"/>
              </a:lnSpc>
            </a:pPr>
            <a:r>
              <a:rPr lang="en-US" sz="1000" dirty="0">
                <a:latin typeface="Inter" pitchFamily="34" charset="0"/>
                <a:ea typeface="Inter" pitchFamily="34" charset="-122"/>
                <a:cs typeface="Inter" pitchFamily="34" charset="-120"/>
              </a:rPr>
              <a:t>📞 +91 9566038044</a:t>
            </a:r>
          </a:p>
          <a:p>
            <a:pPr>
              <a:lnSpc>
                <a:spcPct val="113000"/>
              </a:lnSpc>
            </a:pPr>
            <a:r>
              <a:rPr lang="en-US" sz="1000" dirty="0">
                <a:latin typeface="Inter" pitchFamily="34" charset="0"/>
                <a:ea typeface="Inter" pitchFamily="34" charset="-122"/>
                <a:cs typeface="Inter" pitchFamily="34" charset="-120"/>
              </a:rPr>
              <a:t>📞 +91 9841322495</a:t>
            </a:r>
            <a:endParaRPr lang="en-US" sz="1000" dirty="0"/>
          </a:p>
          <a:p>
            <a:pPr marL="0" indent="0" algn="l">
              <a:lnSpc>
                <a:spcPct val="113000"/>
              </a:lnSpc>
              <a:buNone/>
            </a:pPr>
            <a:endParaRPr lang="en-US" sz="650" dirty="0"/>
          </a:p>
        </p:txBody>
      </p:sp>
      <p:sp>
        <p:nvSpPr>
          <p:cNvPr id="9" name="Text 7"/>
          <p:cNvSpPr/>
          <p:nvPr/>
        </p:nvSpPr>
        <p:spPr>
          <a:xfrm>
            <a:off x="520378" y="3028875"/>
            <a:ext cx="1596851" cy="1853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520378" y="3337990"/>
            <a:ext cx="3921472" cy="18357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13000"/>
              </a:lnSpc>
              <a:buNone/>
            </a:pPr>
            <a:endParaRPr lang="en-US" sz="650" dirty="0"/>
          </a:p>
        </p:txBody>
      </p:sp>
      <p:sp>
        <p:nvSpPr>
          <p:cNvPr id="11" name="Text 9"/>
          <p:cNvSpPr/>
          <p:nvPr/>
        </p:nvSpPr>
        <p:spPr>
          <a:xfrm>
            <a:off x="520378" y="2591991"/>
            <a:ext cx="1596851" cy="1425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endParaRPr lang="en-US" sz="850" dirty="0"/>
          </a:p>
        </p:txBody>
      </p:sp>
      <p:sp>
        <p:nvSpPr>
          <p:cNvPr id="12" name="Text 10"/>
          <p:cNvSpPr/>
          <p:nvPr/>
        </p:nvSpPr>
        <p:spPr>
          <a:xfrm>
            <a:off x="520378" y="2795215"/>
            <a:ext cx="4378672" cy="1228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13000"/>
              </a:lnSpc>
              <a:buNone/>
            </a:pPr>
            <a:endParaRPr lang="en-US" sz="650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0F2C6D5-0C2C-1209-B8CE-802D6C5B274B}"/>
              </a:ext>
            </a:extLst>
          </p:cNvPr>
          <p:cNvSpPr txBox="1"/>
          <p:nvPr/>
        </p:nvSpPr>
        <p:spPr>
          <a:xfrm>
            <a:off x="365760" y="3521569"/>
            <a:ext cx="6596743" cy="7540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500" b="1" dirty="0">
                <a:solidFill>
                  <a:srgbClr val="385723"/>
                </a:solidFill>
                <a:latin typeface="Inter" panose="020B0502030000000004" pitchFamily="34" charset="0"/>
                <a:ea typeface="Inter" panose="020B0502030000000004" pitchFamily="34" charset="0"/>
                <a:cs typeface="Petrona Bold" pitchFamily="34" charset="-120"/>
              </a:rPr>
              <a:t>We Look Forward to the Opportunity.</a:t>
            </a:r>
            <a:endParaRPr lang="en-US" sz="2500" dirty="0">
              <a:solidFill>
                <a:srgbClr val="385723"/>
              </a:solidFill>
              <a:latin typeface="Inter" panose="020B0502030000000004" pitchFamily="34" charset="0"/>
              <a:ea typeface="Inter" panose="020B0502030000000004" pitchFamily="34" charset="0"/>
            </a:endParaRPr>
          </a:p>
          <a:p>
            <a:endParaRPr lang="en-SG" dirty="0"/>
          </a:p>
        </p:txBody>
      </p:sp>
      <p:pic>
        <p:nvPicPr>
          <p:cNvPr id="16" name="Image 0" descr="preencoded.png">
            <a:extLst>
              <a:ext uri="{FF2B5EF4-FFF2-40B4-BE49-F238E27FC236}">
                <a16:creationId xmlns:a16="http://schemas.microsoft.com/office/drawing/2014/main" id="{BF07617E-244A-FA47-1A73-D5883D3EE03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29001" y="-3640"/>
            <a:ext cx="2614999" cy="3922498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F78C676F-E7DE-92F9-64BE-99CA1EB0B2E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57583" y="4077161"/>
            <a:ext cx="4071418" cy="1097280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57F1E1B9-682B-7746-C28F-1008637D0574}"/>
              </a:ext>
            </a:extLst>
          </p:cNvPr>
          <p:cNvSpPr txBox="1"/>
          <p:nvPr/>
        </p:nvSpPr>
        <p:spPr>
          <a:xfrm>
            <a:off x="4911634" y="193330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SG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4EA45456-A9A9-0340-6454-D36465255298}"/>
              </a:ext>
            </a:extLst>
          </p:cNvPr>
          <p:cNvSpPr txBox="1"/>
          <p:nvPr/>
        </p:nvSpPr>
        <p:spPr>
          <a:xfrm>
            <a:off x="3853543" y="1241291"/>
            <a:ext cx="2299063" cy="19068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SG" dirty="0"/>
          </a:p>
        </p:txBody>
      </p:sp>
      <mc:AlternateContent xmlns:mc="http://schemas.openxmlformats.org/markup-compatibility/2006">
        <mc:Choice xmlns:we="http://schemas.microsoft.com/office/webextensions/webextension/2010/11" xmlns:pca="http://schemas.microsoft.com/office/powerpoint/2013/contentapp" Requires="we pca">
          <p:graphicFrame>
            <p:nvGraphicFramePr>
              <p:cNvPr id="26" name="Add-in 25">
                <a:extLst>
                  <a:ext uri="{FF2B5EF4-FFF2-40B4-BE49-F238E27FC236}">
                    <a16:creationId xmlns:a16="http://schemas.microsoft.com/office/drawing/2014/main" id="{0D5C0169-4A36-CF57-3552-4E94C331B327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11702796"/>
                  </p:ext>
                </p:extLst>
              </p:nvPr>
            </p:nvGraphicFramePr>
            <p:xfrm>
              <a:off x="3742180" y="1096937"/>
              <a:ext cx="2614999" cy="1985897"/>
            </p:xfrm>
            <a:graphic>
              <a:graphicData uri="http://schemas.microsoft.com/office/webextensions/webextension/2010/11">
                <we:webextensionref xmlns:we="http://schemas.microsoft.com/office/webextensions/webextension/2010/11" xmlns:r="http://schemas.openxmlformats.org/officeDocument/2006/relationships" r:id="rId6"/>
              </a:graphicData>
            </a:graphic>
          </p:graphicFrame>
        </mc:Choice>
        <mc:Fallback>
          <p:pic>
            <p:nvPicPr>
              <p:cNvPr id="26" name="Add-in 25">
                <a:extLst>
                  <a:ext uri="{FF2B5EF4-FFF2-40B4-BE49-F238E27FC236}">
                    <a16:creationId xmlns:a16="http://schemas.microsoft.com/office/drawing/2014/main" id="{0D5C0169-4A36-CF57-3552-4E94C331B327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3742180" y="1096937"/>
                <a:ext cx="2614999" cy="1985897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webextensions/_rels/webextension1.xml.rels><?xml version="1.0" encoding="UTF-8" standalone="yes"?>
<Relationships xmlns="http://schemas.openxmlformats.org/package/2006/relationships"><Relationship Id="rId1" Type="http://schemas.openxmlformats.org/officeDocument/2006/relationships/image" Target="../media/image28.png"/></Relationships>
</file>

<file path=ppt/webextensions/webextension1.xml><?xml version="1.0" encoding="utf-8"?>
<we:webextension xmlns:we="http://schemas.microsoft.com/office/webextensions/webextension/2010/11" id="{973C3460-1BE6-4CCD-95BA-330D2E2133D8}">
  <we:reference id="wa200010526" version="1.1.0.0" store="en-US" storeType="OMEX"/>
  <we:alternateReferences>
    <we:reference id="WA200010526" version="1.1.0.0" store="" storeType="OMEX"/>
  </we:alternateReferences>
  <we:properties>
    <we:property name="webViewerUrl" value="&quot;https://www.google.com/maps/embed?pb=!1m17!1m12!1m3!1d3888.0147402245134!2d80.0089079750765!3d12.970908487344404!2m3!1f0!2f0!3f0!3m2!1i1024!2i768!4f13.1!3m2!1m1!2zMTLCsDU4JzE1LjMiTiA4MMKwMDAnNDEuMyJF!5e0!3m2!1sen!2sin!4v1788787085585!5m2!1sen!2sin%22%20width=%22600%22%20height=%22450%22%20style=%22border:0;%22%20allowfullscreen=%22%22%20loading=%22lazy%22%20referrerpolicy=%22strict-origin-when-cross-origin%22%3E%3C/iframe%3E&quot;"/>
    <we:property name="webViewerViewportMode" value="&quot;mobile&quot;"/>
    <we:property name="webViewerZoomLevel" value="0.7"/>
  </we:properties>
  <we:bindings/>
  <we:snapshot xmlns:r="http://schemas.openxmlformats.org/officeDocument/2006/relationships" r:embed="rId1"/>
</we:webextension>
</file>

<file path=docProps/app.xml><?xml version="1.0" encoding="utf-8"?>
<Properties xmlns="http://schemas.openxmlformats.org/officeDocument/2006/extended-properties" xmlns:vt="http://schemas.openxmlformats.org/officeDocument/2006/docPropsVTypes">
  <TotalTime>1495</TotalTime>
  <Words>1155</Words>
  <Application>Microsoft Office PowerPoint</Application>
  <PresentationFormat>On-screen Show (16:9)</PresentationFormat>
  <Paragraphs>175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7" baseType="lpstr">
      <vt:lpstr>Wingdings</vt:lpstr>
      <vt:lpstr>Inter</vt:lpstr>
      <vt:lpstr>Petrona Bold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Govind Chandrasekaran</dc:creator>
  <cp:lastModifiedBy>Govind Chandrasekaran</cp:lastModifiedBy>
  <cp:revision>93</cp:revision>
  <dcterms:created xsi:type="dcterms:W3CDTF">2026-05-30T10:49:59Z</dcterms:created>
  <dcterms:modified xsi:type="dcterms:W3CDTF">2026-09-07T13:32:47Z</dcterms:modified>
</cp:coreProperties>
</file>